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3660" r:id="rId1"/>
  </p:sldMasterIdLst>
  <p:notesMasterIdLst>
    <p:notesMasterId r:id="rId37"/>
  </p:notesMasterIdLst>
  <p:sldIdLst>
    <p:sldId id="256" r:id="rId2"/>
    <p:sldId id="257" r:id="rId3"/>
    <p:sldId id="268" r:id="rId4"/>
    <p:sldId id="258" r:id="rId5"/>
    <p:sldId id="259" r:id="rId6"/>
    <p:sldId id="269" r:id="rId7"/>
    <p:sldId id="260" r:id="rId8"/>
    <p:sldId id="261" r:id="rId9"/>
    <p:sldId id="270" r:id="rId10"/>
    <p:sldId id="271" r:id="rId11"/>
    <p:sldId id="272" r:id="rId12"/>
    <p:sldId id="273" r:id="rId13"/>
    <p:sldId id="274" r:id="rId14"/>
    <p:sldId id="275" r:id="rId15"/>
    <p:sldId id="276" r:id="rId16"/>
    <p:sldId id="277" r:id="rId17"/>
    <p:sldId id="278" r:id="rId18"/>
    <p:sldId id="279" r:id="rId19"/>
    <p:sldId id="280" r:id="rId20"/>
    <p:sldId id="297" r:id="rId21"/>
    <p:sldId id="281" r:id="rId22"/>
    <p:sldId id="285" r:id="rId23"/>
    <p:sldId id="286" r:id="rId24"/>
    <p:sldId id="282" r:id="rId25"/>
    <p:sldId id="262" r:id="rId26"/>
    <p:sldId id="287" r:id="rId27"/>
    <p:sldId id="263" r:id="rId28"/>
    <p:sldId id="264" r:id="rId29"/>
    <p:sldId id="288" r:id="rId30"/>
    <p:sldId id="289" r:id="rId31"/>
    <p:sldId id="298" r:id="rId32"/>
    <p:sldId id="299" r:id="rId33"/>
    <p:sldId id="300" r:id="rId34"/>
    <p:sldId id="301"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F0AC1-CCCD-4B9F-AC7F-CF8EA0B078A3}" type="doc">
      <dgm:prSet loTypeId="urn:microsoft.com/office/officeart/2005/8/layout/radial3" loCatId="cycle" qsTypeId="urn:microsoft.com/office/officeart/2005/8/quickstyle/3d1" qsCatId="3D" csTypeId="urn:microsoft.com/office/officeart/2005/8/colors/colorful4" csCatId="colorful" phldr="1"/>
      <dgm:spPr/>
      <dgm:t>
        <a:bodyPr/>
        <a:lstStyle/>
        <a:p>
          <a:endParaRPr lang="en-AU"/>
        </a:p>
      </dgm:t>
    </dgm:pt>
    <dgm:pt modelId="{F596357F-5AF8-4933-84A7-2F748696B719}">
      <dgm:prSet phldrT="[Text]" custT="1"/>
      <dgm:spPr/>
      <dgm:t>
        <a:bodyPr/>
        <a:lstStyle/>
        <a:p>
          <a:pPr rtl="1"/>
          <a:r>
            <a:rPr lang="fa-IR" sz="3600" b="1" dirty="0" smtClean="0">
              <a:cs typeface="B Nazanin" panose="00000400000000000000" pitchFamily="2" charset="-78"/>
            </a:rPr>
            <a:t>پدافند غیرعامل</a:t>
          </a:r>
          <a:endParaRPr lang="en-AU" sz="3600" b="1" dirty="0">
            <a:cs typeface="B Nazanin" panose="00000400000000000000" pitchFamily="2" charset="-78"/>
          </a:endParaRPr>
        </a:p>
      </dgm:t>
    </dgm:pt>
    <dgm:pt modelId="{E1C291EC-0917-49AC-A81B-A7C8B7A8ECB7}" type="parTrans" cxnId="{5B6ECA52-7101-4A3B-80B6-69FF6BF97EEA}">
      <dgm:prSet/>
      <dgm:spPr/>
      <dgm:t>
        <a:bodyPr/>
        <a:lstStyle/>
        <a:p>
          <a:pPr rtl="1"/>
          <a:endParaRPr lang="en-AU" b="1">
            <a:cs typeface="B Nazanin" panose="00000400000000000000" pitchFamily="2" charset="-78"/>
          </a:endParaRPr>
        </a:p>
      </dgm:t>
    </dgm:pt>
    <dgm:pt modelId="{C2936911-361D-4EFD-98C1-A5DEEC2F8403}" type="sibTrans" cxnId="{5B6ECA52-7101-4A3B-80B6-69FF6BF97EEA}">
      <dgm:prSet/>
      <dgm:spPr/>
      <dgm:t>
        <a:bodyPr/>
        <a:lstStyle/>
        <a:p>
          <a:pPr rtl="1"/>
          <a:endParaRPr lang="en-AU" b="1">
            <a:cs typeface="B Nazanin" panose="00000400000000000000" pitchFamily="2" charset="-78"/>
          </a:endParaRPr>
        </a:p>
      </dgm:t>
    </dgm:pt>
    <dgm:pt modelId="{5F9325E1-A1EC-4D3C-A32D-31D508DADA5C}">
      <dgm:prSet phldrT="[Text]"/>
      <dgm:spPr/>
      <dgm:t>
        <a:bodyPr/>
        <a:lstStyle/>
        <a:p>
          <a:pPr rtl="1"/>
          <a:r>
            <a:rPr lang="fa-IR" b="1" dirty="0" smtClean="0">
              <a:cs typeface="B Nazanin" panose="00000400000000000000" pitchFamily="2" charset="-78"/>
            </a:rPr>
            <a:t>استتار</a:t>
          </a:r>
          <a:endParaRPr lang="en-AU" b="1" dirty="0">
            <a:cs typeface="B Nazanin" panose="00000400000000000000" pitchFamily="2" charset="-78"/>
          </a:endParaRPr>
        </a:p>
      </dgm:t>
    </dgm:pt>
    <dgm:pt modelId="{D3C7AFE3-D407-4FFE-A80C-6C461D15F971}" type="parTrans" cxnId="{8E9405CF-2109-447B-A81A-85DD29A866AD}">
      <dgm:prSet/>
      <dgm:spPr/>
      <dgm:t>
        <a:bodyPr/>
        <a:lstStyle/>
        <a:p>
          <a:pPr rtl="1"/>
          <a:endParaRPr lang="en-AU" b="1">
            <a:cs typeface="B Nazanin" panose="00000400000000000000" pitchFamily="2" charset="-78"/>
          </a:endParaRPr>
        </a:p>
      </dgm:t>
    </dgm:pt>
    <dgm:pt modelId="{81A6AEBE-5F13-4694-A956-589AEA13FB3C}" type="sibTrans" cxnId="{8E9405CF-2109-447B-A81A-85DD29A866AD}">
      <dgm:prSet/>
      <dgm:spPr/>
      <dgm:t>
        <a:bodyPr/>
        <a:lstStyle/>
        <a:p>
          <a:pPr rtl="1"/>
          <a:endParaRPr lang="en-AU" b="1">
            <a:cs typeface="B Nazanin" panose="00000400000000000000" pitchFamily="2" charset="-78"/>
          </a:endParaRPr>
        </a:p>
      </dgm:t>
    </dgm:pt>
    <dgm:pt modelId="{939EED4F-D1A1-4631-B74A-9E77B60C72DB}">
      <dgm:prSet phldrT="[Text]"/>
      <dgm:spPr/>
      <dgm:t>
        <a:bodyPr/>
        <a:lstStyle/>
        <a:p>
          <a:pPr rtl="1"/>
          <a:r>
            <a:rPr lang="fa-IR" b="1" dirty="0" smtClean="0">
              <a:cs typeface="B Nazanin" panose="00000400000000000000" pitchFamily="2" charset="-78"/>
            </a:rPr>
            <a:t>اختفاء</a:t>
          </a:r>
          <a:endParaRPr lang="en-AU" b="1" dirty="0">
            <a:cs typeface="B Nazanin" panose="00000400000000000000" pitchFamily="2" charset="-78"/>
          </a:endParaRPr>
        </a:p>
      </dgm:t>
    </dgm:pt>
    <dgm:pt modelId="{2AF3E6B2-A01F-4745-9C99-1FE96DCA4A42}" type="parTrans" cxnId="{D8123E56-F0EE-4458-99B1-CE38434DEB1C}">
      <dgm:prSet/>
      <dgm:spPr/>
      <dgm:t>
        <a:bodyPr/>
        <a:lstStyle/>
        <a:p>
          <a:pPr rtl="1"/>
          <a:endParaRPr lang="en-AU" b="1">
            <a:cs typeface="B Nazanin" panose="00000400000000000000" pitchFamily="2" charset="-78"/>
          </a:endParaRPr>
        </a:p>
      </dgm:t>
    </dgm:pt>
    <dgm:pt modelId="{61DF8E99-70F7-49C3-84CA-00630078A395}" type="sibTrans" cxnId="{D8123E56-F0EE-4458-99B1-CE38434DEB1C}">
      <dgm:prSet/>
      <dgm:spPr/>
      <dgm:t>
        <a:bodyPr/>
        <a:lstStyle/>
        <a:p>
          <a:pPr rtl="1"/>
          <a:endParaRPr lang="en-AU" b="1">
            <a:cs typeface="B Nazanin" panose="00000400000000000000" pitchFamily="2" charset="-78"/>
          </a:endParaRPr>
        </a:p>
      </dgm:t>
    </dgm:pt>
    <dgm:pt modelId="{7D0B1529-C48D-4821-B13B-74FEE0277C4F}">
      <dgm:prSet phldrT="[Text]"/>
      <dgm:spPr/>
      <dgm:t>
        <a:bodyPr/>
        <a:lstStyle/>
        <a:p>
          <a:pPr rtl="1"/>
          <a:r>
            <a:rPr lang="fa-IR" b="1" dirty="0" smtClean="0">
              <a:cs typeface="B Nazanin" panose="00000400000000000000" pitchFamily="2" charset="-78"/>
            </a:rPr>
            <a:t>پوشش</a:t>
          </a:r>
          <a:endParaRPr lang="en-AU" b="1" dirty="0">
            <a:cs typeface="B Nazanin" panose="00000400000000000000" pitchFamily="2" charset="-78"/>
          </a:endParaRPr>
        </a:p>
      </dgm:t>
    </dgm:pt>
    <dgm:pt modelId="{7275C9F6-49D1-455E-8715-A1FD94954385}" type="parTrans" cxnId="{1297086F-7255-4198-BB06-6B99E447A546}">
      <dgm:prSet/>
      <dgm:spPr/>
      <dgm:t>
        <a:bodyPr/>
        <a:lstStyle/>
        <a:p>
          <a:pPr rtl="1"/>
          <a:endParaRPr lang="en-AU" b="1">
            <a:cs typeface="B Nazanin" panose="00000400000000000000" pitchFamily="2" charset="-78"/>
          </a:endParaRPr>
        </a:p>
      </dgm:t>
    </dgm:pt>
    <dgm:pt modelId="{80F3C1F4-D2B0-4AE8-9A33-0CD5D70B7E82}" type="sibTrans" cxnId="{1297086F-7255-4198-BB06-6B99E447A546}">
      <dgm:prSet/>
      <dgm:spPr/>
      <dgm:t>
        <a:bodyPr/>
        <a:lstStyle/>
        <a:p>
          <a:pPr rtl="1"/>
          <a:endParaRPr lang="en-AU" b="1">
            <a:cs typeface="B Nazanin" panose="00000400000000000000" pitchFamily="2" charset="-78"/>
          </a:endParaRPr>
        </a:p>
      </dgm:t>
    </dgm:pt>
    <dgm:pt modelId="{F0D0A014-7660-4B6D-A901-9E1C21CC0B57}">
      <dgm:prSet phldrT="[Text]"/>
      <dgm:spPr/>
      <dgm:t>
        <a:bodyPr/>
        <a:lstStyle/>
        <a:p>
          <a:pPr rtl="1"/>
          <a:r>
            <a:rPr lang="fa-IR" b="1" dirty="0" smtClean="0">
              <a:cs typeface="B Nazanin" panose="00000400000000000000" pitchFamily="2" charset="-78"/>
            </a:rPr>
            <a:t>مقاوم‌سازی</a:t>
          </a:r>
          <a:endParaRPr lang="en-AU" b="1" dirty="0">
            <a:cs typeface="B Nazanin" panose="00000400000000000000" pitchFamily="2" charset="-78"/>
          </a:endParaRPr>
        </a:p>
      </dgm:t>
    </dgm:pt>
    <dgm:pt modelId="{728AC961-F200-45AF-900B-9690086E2611}" type="parTrans" cxnId="{92910652-2E6D-4A16-BDE8-C55ACE935B21}">
      <dgm:prSet/>
      <dgm:spPr/>
      <dgm:t>
        <a:bodyPr/>
        <a:lstStyle/>
        <a:p>
          <a:pPr rtl="1"/>
          <a:endParaRPr lang="en-AU" b="1">
            <a:cs typeface="B Nazanin" panose="00000400000000000000" pitchFamily="2" charset="-78"/>
          </a:endParaRPr>
        </a:p>
      </dgm:t>
    </dgm:pt>
    <dgm:pt modelId="{43D39180-137E-4516-8064-32862E35CF2C}" type="sibTrans" cxnId="{92910652-2E6D-4A16-BDE8-C55ACE935B21}">
      <dgm:prSet/>
      <dgm:spPr/>
      <dgm:t>
        <a:bodyPr/>
        <a:lstStyle/>
        <a:p>
          <a:pPr rtl="1"/>
          <a:endParaRPr lang="en-AU" b="1">
            <a:cs typeface="B Nazanin" panose="00000400000000000000" pitchFamily="2" charset="-78"/>
          </a:endParaRPr>
        </a:p>
      </dgm:t>
    </dgm:pt>
    <dgm:pt modelId="{CF337B0A-39FF-4221-A6BA-62E24DDA5F4D}">
      <dgm:prSet phldrT="[Text]"/>
      <dgm:spPr/>
      <dgm:t>
        <a:bodyPr/>
        <a:lstStyle/>
        <a:p>
          <a:pPr rtl="1"/>
          <a:r>
            <a:rPr lang="fa-IR" b="1" dirty="0" smtClean="0">
              <a:cs typeface="B Nazanin" panose="00000400000000000000" pitchFamily="2" charset="-78"/>
            </a:rPr>
            <a:t>پراکندگی</a:t>
          </a:r>
          <a:endParaRPr lang="en-AU" b="1" dirty="0">
            <a:cs typeface="B Nazanin" panose="00000400000000000000" pitchFamily="2" charset="-78"/>
          </a:endParaRPr>
        </a:p>
      </dgm:t>
    </dgm:pt>
    <dgm:pt modelId="{7E0EFE0B-D85B-4CEB-A7AD-1C705072B984}" type="parTrans" cxnId="{F63EA74C-4270-4878-B177-BBD670A5742B}">
      <dgm:prSet/>
      <dgm:spPr/>
      <dgm:t>
        <a:bodyPr/>
        <a:lstStyle/>
        <a:p>
          <a:pPr rtl="1"/>
          <a:endParaRPr lang="en-AU" b="1">
            <a:cs typeface="B Nazanin" panose="00000400000000000000" pitchFamily="2" charset="-78"/>
          </a:endParaRPr>
        </a:p>
      </dgm:t>
    </dgm:pt>
    <dgm:pt modelId="{F34A282D-6F24-4562-A541-F8D2031DF083}" type="sibTrans" cxnId="{F63EA74C-4270-4878-B177-BBD670A5742B}">
      <dgm:prSet/>
      <dgm:spPr/>
      <dgm:t>
        <a:bodyPr/>
        <a:lstStyle/>
        <a:p>
          <a:pPr rtl="1"/>
          <a:endParaRPr lang="en-AU" b="1">
            <a:cs typeface="B Nazanin" panose="00000400000000000000" pitchFamily="2" charset="-78"/>
          </a:endParaRPr>
        </a:p>
      </dgm:t>
    </dgm:pt>
    <dgm:pt modelId="{1413A99D-DEAE-4EB2-A384-E17CF57ADB60}">
      <dgm:prSet phldrT="[Text]"/>
      <dgm:spPr/>
      <dgm:t>
        <a:bodyPr/>
        <a:lstStyle/>
        <a:p>
          <a:pPr rtl="1"/>
          <a:r>
            <a:rPr lang="fa-IR" b="1" dirty="0" smtClean="0">
              <a:cs typeface="B Nazanin" panose="00000400000000000000" pitchFamily="2" charset="-78"/>
            </a:rPr>
            <a:t>فریب</a:t>
          </a:r>
          <a:endParaRPr lang="en-AU" b="1" dirty="0">
            <a:cs typeface="B Nazanin" panose="00000400000000000000" pitchFamily="2" charset="-78"/>
          </a:endParaRPr>
        </a:p>
      </dgm:t>
    </dgm:pt>
    <dgm:pt modelId="{3383CC53-F114-45DC-8ED9-70EED66909B0}" type="parTrans" cxnId="{72B818F1-9868-4F16-9D58-2A8779A0CA53}">
      <dgm:prSet/>
      <dgm:spPr/>
      <dgm:t>
        <a:bodyPr/>
        <a:lstStyle/>
        <a:p>
          <a:pPr rtl="1"/>
          <a:endParaRPr lang="en-AU" b="1">
            <a:cs typeface="B Nazanin" panose="00000400000000000000" pitchFamily="2" charset="-78"/>
          </a:endParaRPr>
        </a:p>
      </dgm:t>
    </dgm:pt>
    <dgm:pt modelId="{CCDF2294-0774-4B44-8921-3853E780C40B}" type="sibTrans" cxnId="{72B818F1-9868-4F16-9D58-2A8779A0CA53}">
      <dgm:prSet/>
      <dgm:spPr/>
      <dgm:t>
        <a:bodyPr/>
        <a:lstStyle/>
        <a:p>
          <a:pPr rtl="1"/>
          <a:endParaRPr lang="en-AU" b="1">
            <a:cs typeface="B Nazanin" panose="00000400000000000000" pitchFamily="2" charset="-78"/>
          </a:endParaRPr>
        </a:p>
      </dgm:t>
    </dgm:pt>
    <dgm:pt modelId="{CC33F7B5-3F83-4157-ABF1-AAA4C49D8DA1}" type="pres">
      <dgm:prSet presAssocID="{A04F0AC1-CCCD-4B9F-AC7F-CF8EA0B078A3}" presName="composite" presStyleCnt="0">
        <dgm:presLayoutVars>
          <dgm:chMax val="1"/>
          <dgm:dir/>
          <dgm:resizeHandles val="exact"/>
        </dgm:presLayoutVars>
      </dgm:prSet>
      <dgm:spPr/>
      <dgm:t>
        <a:bodyPr/>
        <a:lstStyle/>
        <a:p>
          <a:endParaRPr lang="en-US"/>
        </a:p>
      </dgm:t>
    </dgm:pt>
    <dgm:pt modelId="{7B3AC925-546C-4B3D-8242-236F0C13B7D2}" type="pres">
      <dgm:prSet presAssocID="{A04F0AC1-CCCD-4B9F-AC7F-CF8EA0B078A3}" presName="radial" presStyleCnt="0">
        <dgm:presLayoutVars>
          <dgm:animLvl val="ctr"/>
        </dgm:presLayoutVars>
      </dgm:prSet>
      <dgm:spPr/>
    </dgm:pt>
    <dgm:pt modelId="{BC22D640-ED8A-4617-85A6-292B7C02546A}" type="pres">
      <dgm:prSet presAssocID="{F596357F-5AF8-4933-84A7-2F748696B719}" presName="centerShape" presStyleLbl="vennNode1" presStyleIdx="0" presStyleCnt="7"/>
      <dgm:spPr/>
      <dgm:t>
        <a:bodyPr/>
        <a:lstStyle/>
        <a:p>
          <a:endParaRPr lang="en-AU"/>
        </a:p>
      </dgm:t>
    </dgm:pt>
    <dgm:pt modelId="{C8CD2029-ED75-413F-94AB-A432DC02E722}" type="pres">
      <dgm:prSet presAssocID="{5F9325E1-A1EC-4D3C-A32D-31D508DADA5C}" presName="node" presStyleLbl="vennNode1" presStyleIdx="1" presStyleCnt="7">
        <dgm:presLayoutVars>
          <dgm:bulletEnabled val="1"/>
        </dgm:presLayoutVars>
      </dgm:prSet>
      <dgm:spPr/>
      <dgm:t>
        <a:bodyPr/>
        <a:lstStyle/>
        <a:p>
          <a:endParaRPr lang="en-US"/>
        </a:p>
      </dgm:t>
    </dgm:pt>
    <dgm:pt modelId="{C4F560DA-05E9-46BC-8AF1-13587F476EB1}" type="pres">
      <dgm:prSet presAssocID="{939EED4F-D1A1-4631-B74A-9E77B60C72DB}" presName="node" presStyleLbl="vennNode1" presStyleIdx="2" presStyleCnt="7">
        <dgm:presLayoutVars>
          <dgm:bulletEnabled val="1"/>
        </dgm:presLayoutVars>
      </dgm:prSet>
      <dgm:spPr/>
      <dgm:t>
        <a:bodyPr/>
        <a:lstStyle/>
        <a:p>
          <a:endParaRPr lang="en-US"/>
        </a:p>
      </dgm:t>
    </dgm:pt>
    <dgm:pt modelId="{1BD4A8EB-2197-4307-BC48-82FA5A252C5D}" type="pres">
      <dgm:prSet presAssocID="{7D0B1529-C48D-4821-B13B-74FEE0277C4F}" presName="node" presStyleLbl="vennNode1" presStyleIdx="3" presStyleCnt="7">
        <dgm:presLayoutVars>
          <dgm:bulletEnabled val="1"/>
        </dgm:presLayoutVars>
      </dgm:prSet>
      <dgm:spPr/>
      <dgm:t>
        <a:bodyPr/>
        <a:lstStyle/>
        <a:p>
          <a:endParaRPr lang="en-US"/>
        </a:p>
      </dgm:t>
    </dgm:pt>
    <dgm:pt modelId="{31AECDE0-3C25-4E9A-867D-B54C5FCC0255}" type="pres">
      <dgm:prSet presAssocID="{F0D0A014-7660-4B6D-A901-9E1C21CC0B57}" presName="node" presStyleLbl="vennNode1" presStyleIdx="4" presStyleCnt="7">
        <dgm:presLayoutVars>
          <dgm:bulletEnabled val="1"/>
        </dgm:presLayoutVars>
      </dgm:prSet>
      <dgm:spPr/>
      <dgm:t>
        <a:bodyPr/>
        <a:lstStyle/>
        <a:p>
          <a:endParaRPr lang="en-US"/>
        </a:p>
      </dgm:t>
    </dgm:pt>
    <dgm:pt modelId="{57D8CB61-53BB-4907-95D2-45E5D5A706E9}" type="pres">
      <dgm:prSet presAssocID="{CF337B0A-39FF-4221-A6BA-62E24DDA5F4D}" presName="node" presStyleLbl="vennNode1" presStyleIdx="5" presStyleCnt="7">
        <dgm:presLayoutVars>
          <dgm:bulletEnabled val="1"/>
        </dgm:presLayoutVars>
      </dgm:prSet>
      <dgm:spPr/>
      <dgm:t>
        <a:bodyPr/>
        <a:lstStyle/>
        <a:p>
          <a:endParaRPr lang="en-US"/>
        </a:p>
      </dgm:t>
    </dgm:pt>
    <dgm:pt modelId="{AC22209D-5FDD-4BF4-88F3-5E976599DC81}" type="pres">
      <dgm:prSet presAssocID="{1413A99D-DEAE-4EB2-A384-E17CF57ADB60}" presName="node" presStyleLbl="vennNode1" presStyleIdx="6" presStyleCnt="7">
        <dgm:presLayoutVars>
          <dgm:bulletEnabled val="1"/>
        </dgm:presLayoutVars>
      </dgm:prSet>
      <dgm:spPr/>
      <dgm:t>
        <a:bodyPr/>
        <a:lstStyle/>
        <a:p>
          <a:endParaRPr lang="en-US"/>
        </a:p>
      </dgm:t>
    </dgm:pt>
  </dgm:ptLst>
  <dgm:cxnLst>
    <dgm:cxn modelId="{F63EA74C-4270-4878-B177-BBD670A5742B}" srcId="{F596357F-5AF8-4933-84A7-2F748696B719}" destId="{CF337B0A-39FF-4221-A6BA-62E24DDA5F4D}" srcOrd="4" destOrd="0" parTransId="{7E0EFE0B-D85B-4CEB-A7AD-1C705072B984}" sibTransId="{F34A282D-6F24-4562-A541-F8D2031DF083}"/>
    <dgm:cxn modelId="{AEC28CAC-CD7E-4674-81EE-2E2E076597CF}" type="presOf" srcId="{7D0B1529-C48D-4821-B13B-74FEE0277C4F}" destId="{1BD4A8EB-2197-4307-BC48-82FA5A252C5D}" srcOrd="0" destOrd="0" presId="urn:microsoft.com/office/officeart/2005/8/layout/radial3"/>
    <dgm:cxn modelId="{DD2A0721-6FDF-428D-93A0-F2D7572DEFA2}" type="presOf" srcId="{5F9325E1-A1EC-4D3C-A32D-31D508DADA5C}" destId="{C8CD2029-ED75-413F-94AB-A432DC02E722}" srcOrd="0" destOrd="0" presId="urn:microsoft.com/office/officeart/2005/8/layout/radial3"/>
    <dgm:cxn modelId="{EEA11771-F394-476D-835F-A10B41079B08}" type="presOf" srcId="{A04F0AC1-CCCD-4B9F-AC7F-CF8EA0B078A3}" destId="{CC33F7B5-3F83-4157-ABF1-AAA4C49D8DA1}" srcOrd="0" destOrd="0" presId="urn:microsoft.com/office/officeart/2005/8/layout/radial3"/>
    <dgm:cxn modelId="{3E740AC2-678C-4D46-8B6B-F03EBA9CBCC5}" type="presOf" srcId="{F0D0A014-7660-4B6D-A901-9E1C21CC0B57}" destId="{31AECDE0-3C25-4E9A-867D-B54C5FCC0255}" srcOrd="0" destOrd="0" presId="urn:microsoft.com/office/officeart/2005/8/layout/radial3"/>
    <dgm:cxn modelId="{5FE8BB87-0DA8-46C8-BECC-DAE3B802B9E6}" type="presOf" srcId="{1413A99D-DEAE-4EB2-A384-E17CF57ADB60}" destId="{AC22209D-5FDD-4BF4-88F3-5E976599DC81}" srcOrd="0" destOrd="0" presId="urn:microsoft.com/office/officeart/2005/8/layout/radial3"/>
    <dgm:cxn modelId="{72B818F1-9868-4F16-9D58-2A8779A0CA53}" srcId="{F596357F-5AF8-4933-84A7-2F748696B719}" destId="{1413A99D-DEAE-4EB2-A384-E17CF57ADB60}" srcOrd="5" destOrd="0" parTransId="{3383CC53-F114-45DC-8ED9-70EED66909B0}" sibTransId="{CCDF2294-0774-4B44-8921-3853E780C40B}"/>
    <dgm:cxn modelId="{2DB8AB49-82CC-43C3-8C46-9FF83B174823}" type="presOf" srcId="{939EED4F-D1A1-4631-B74A-9E77B60C72DB}" destId="{C4F560DA-05E9-46BC-8AF1-13587F476EB1}" srcOrd="0" destOrd="0" presId="urn:microsoft.com/office/officeart/2005/8/layout/radial3"/>
    <dgm:cxn modelId="{674B0785-44FC-4967-BE62-744B3BA360D4}" type="presOf" srcId="{F596357F-5AF8-4933-84A7-2F748696B719}" destId="{BC22D640-ED8A-4617-85A6-292B7C02546A}" srcOrd="0" destOrd="0" presId="urn:microsoft.com/office/officeart/2005/8/layout/radial3"/>
    <dgm:cxn modelId="{D8123E56-F0EE-4458-99B1-CE38434DEB1C}" srcId="{F596357F-5AF8-4933-84A7-2F748696B719}" destId="{939EED4F-D1A1-4631-B74A-9E77B60C72DB}" srcOrd="1" destOrd="0" parTransId="{2AF3E6B2-A01F-4745-9C99-1FE96DCA4A42}" sibTransId="{61DF8E99-70F7-49C3-84CA-00630078A395}"/>
    <dgm:cxn modelId="{5B6ECA52-7101-4A3B-80B6-69FF6BF97EEA}" srcId="{A04F0AC1-CCCD-4B9F-AC7F-CF8EA0B078A3}" destId="{F596357F-5AF8-4933-84A7-2F748696B719}" srcOrd="0" destOrd="0" parTransId="{E1C291EC-0917-49AC-A81B-A7C8B7A8ECB7}" sibTransId="{C2936911-361D-4EFD-98C1-A5DEEC2F8403}"/>
    <dgm:cxn modelId="{4117098B-E1F3-46A7-8D96-E40B5872578A}" type="presOf" srcId="{CF337B0A-39FF-4221-A6BA-62E24DDA5F4D}" destId="{57D8CB61-53BB-4907-95D2-45E5D5A706E9}" srcOrd="0" destOrd="0" presId="urn:microsoft.com/office/officeart/2005/8/layout/radial3"/>
    <dgm:cxn modelId="{1297086F-7255-4198-BB06-6B99E447A546}" srcId="{F596357F-5AF8-4933-84A7-2F748696B719}" destId="{7D0B1529-C48D-4821-B13B-74FEE0277C4F}" srcOrd="2" destOrd="0" parTransId="{7275C9F6-49D1-455E-8715-A1FD94954385}" sibTransId="{80F3C1F4-D2B0-4AE8-9A33-0CD5D70B7E82}"/>
    <dgm:cxn modelId="{8E9405CF-2109-447B-A81A-85DD29A866AD}" srcId="{F596357F-5AF8-4933-84A7-2F748696B719}" destId="{5F9325E1-A1EC-4D3C-A32D-31D508DADA5C}" srcOrd="0" destOrd="0" parTransId="{D3C7AFE3-D407-4FFE-A80C-6C461D15F971}" sibTransId="{81A6AEBE-5F13-4694-A956-589AEA13FB3C}"/>
    <dgm:cxn modelId="{92910652-2E6D-4A16-BDE8-C55ACE935B21}" srcId="{F596357F-5AF8-4933-84A7-2F748696B719}" destId="{F0D0A014-7660-4B6D-A901-9E1C21CC0B57}" srcOrd="3" destOrd="0" parTransId="{728AC961-F200-45AF-900B-9690086E2611}" sibTransId="{43D39180-137E-4516-8064-32862E35CF2C}"/>
    <dgm:cxn modelId="{8B96780C-3585-4E8B-B5FD-FBFE8F57EF43}" type="presParOf" srcId="{CC33F7B5-3F83-4157-ABF1-AAA4C49D8DA1}" destId="{7B3AC925-546C-4B3D-8242-236F0C13B7D2}" srcOrd="0" destOrd="0" presId="urn:microsoft.com/office/officeart/2005/8/layout/radial3"/>
    <dgm:cxn modelId="{1F80AB8C-31C7-4569-AC81-8B9C00760180}" type="presParOf" srcId="{7B3AC925-546C-4B3D-8242-236F0C13B7D2}" destId="{BC22D640-ED8A-4617-85A6-292B7C02546A}" srcOrd="0" destOrd="0" presId="urn:microsoft.com/office/officeart/2005/8/layout/radial3"/>
    <dgm:cxn modelId="{A35134BC-3A14-484A-B5F6-225C3955E69F}" type="presParOf" srcId="{7B3AC925-546C-4B3D-8242-236F0C13B7D2}" destId="{C8CD2029-ED75-413F-94AB-A432DC02E722}" srcOrd="1" destOrd="0" presId="urn:microsoft.com/office/officeart/2005/8/layout/radial3"/>
    <dgm:cxn modelId="{172A8A4B-2C9E-4F54-ADC2-A5599DECB906}" type="presParOf" srcId="{7B3AC925-546C-4B3D-8242-236F0C13B7D2}" destId="{C4F560DA-05E9-46BC-8AF1-13587F476EB1}" srcOrd="2" destOrd="0" presId="urn:microsoft.com/office/officeart/2005/8/layout/radial3"/>
    <dgm:cxn modelId="{53C1FF82-E354-4013-95CA-01A3AC5A4EE7}" type="presParOf" srcId="{7B3AC925-546C-4B3D-8242-236F0C13B7D2}" destId="{1BD4A8EB-2197-4307-BC48-82FA5A252C5D}" srcOrd="3" destOrd="0" presId="urn:microsoft.com/office/officeart/2005/8/layout/radial3"/>
    <dgm:cxn modelId="{766E7B58-E7A3-4423-8D95-17CE64AD8442}" type="presParOf" srcId="{7B3AC925-546C-4B3D-8242-236F0C13B7D2}" destId="{31AECDE0-3C25-4E9A-867D-B54C5FCC0255}" srcOrd="4" destOrd="0" presId="urn:microsoft.com/office/officeart/2005/8/layout/radial3"/>
    <dgm:cxn modelId="{7B4A6725-55C7-4E7E-8E94-193C7A2619D9}" type="presParOf" srcId="{7B3AC925-546C-4B3D-8242-236F0C13B7D2}" destId="{57D8CB61-53BB-4907-95D2-45E5D5A706E9}" srcOrd="5" destOrd="0" presId="urn:microsoft.com/office/officeart/2005/8/layout/radial3"/>
    <dgm:cxn modelId="{F99D7512-4A47-46CF-B58D-DB80B158158B}" type="presParOf" srcId="{7B3AC925-546C-4B3D-8242-236F0C13B7D2}" destId="{AC22209D-5FDD-4BF4-88F3-5E976599DC81}"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90305-1348-4F4A-887E-000FC913717E}" type="datetimeFigureOut">
              <a:rPr lang="en-AU" smtClean="0"/>
              <a:t>20/10/2019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25894-E2A5-496C-BB3C-A4399C40B65B}" type="slidenum">
              <a:rPr lang="en-AU" smtClean="0"/>
              <a:t>‹#›</a:t>
            </a:fld>
            <a:endParaRPr lang="en-AU"/>
          </a:p>
        </p:txBody>
      </p:sp>
    </p:spTree>
    <p:extLst>
      <p:ext uri="{BB962C8B-B14F-4D97-AF65-F5344CB8AC3E}">
        <p14:creationId xmlns:p14="http://schemas.microsoft.com/office/powerpoint/2010/main" val="222031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C25894-E2A5-496C-BB3C-A4399C40B65B}" type="slidenum">
              <a:rPr lang="en-AU" smtClean="0"/>
              <a:t>2</a:t>
            </a:fld>
            <a:endParaRPr lang="en-AU"/>
          </a:p>
        </p:txBody>
      </p:sp>
    </p:spTree>
    <p:extLst>
      <p:ext uri="{BB962C8B-B14F-4D97-AF65-F5344CB8AC3E}">
        <p14:creationId xmlns:p14="http://schemas.microsoft.com/office/powerpoint/2010/main" val="140061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3C25894-E2A5-496C-BB3C-A4399C40B65B}" type="slidenum">
              <a:rPr lang="en-AU" smtClean="0"/>
              <a:t>3</a:t>
            </a:fld>
            <a:endParaRPr lang="en-AU"/>
          </a:p>
        </p:txBody>
      </p:sp>
    </p:spTree>
    <p:extLst>
      <p:ext uri="{BB962C8B-B14F-4D97-AF65-F5344CB8AC3E}">
        <p14:creationId xmlns:p14="http://schemas.microsoft.com/office/powerpoint/2010/main" val="3828563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1AC2A9-59A6-4AE2-9C9F-6EFE1E76AC3C}" type="datetime8">
              <a:rPr lang="fa-IR" smtClean="0"/>
              <a:t>20 اُكتبر 19</a:t>
            </a:fld>
            <a:endParaRPr lang="en-AU"/>
          </a:p>
        </p:txBody>
      </p:sp>
      <p:sp>
        <p:nvSpPr>
          <p:cNvPr id="5" name="Footer Placeholder 4"/>
          <p:cNvSpPr>
            <a:spLocks noGrp="1"/>
          </p:cNvSpPr>
          <p:nvPr>
            <p:ph type="ftr" sz="quarter" idx="11"/>
          </p:nvPr>
        </p:nvSpPr>
        <p:spPr/>
        <p:txBody>
          <a:bodyPr/>
          <a:lstStyle/>
          <a:p>
            <a:r>
              <a:rPr lang="fa-IR" smtClean="0"/>
              <a:t>دانشگاه بیرجند، دانشکده مهندسی برق و کامپیوتر، گروه الکترونیک</a:t>
            </a:r>
            <a:endParaRPr lang="en-AU"/>
          </a:p>
        </p:txBody>
      </p:sp>
      <p:sp>
        <p:nvSpPr>
          <p:cNvPr id="6" name="Slide Number Placeholder 5"/>
          <p:cNvSpPr>
            <a:spLocks noGrp="1"/>
          </p:cNvSpPr>
          <p:nvPr>
            <p:ph type="sldNum" sz="quarter" idx="12"/>
          </p:nvPr>
        </p:nvSpPr>
        <p:spPr/>
        <p:txBody>
          <a:bodyPr/>
          <a:lstStyle/>
          <a:p>
            <a:fld id="{665BFA68-B16F-4CFB-912A-A60CE55B88B2}" type="slidenum">
              <a:rPr lang="en-AU" smtClean="0"/>
              <a:t>‹#›</a:t>
            </a:fld>
            <a:endParaRPr lang="en-AU"/>
          </a:p>
        </p:txBody>
      </p:sp>
    </p:spTree>
    <p:extLst>
      <p:ext uri="{BB962C8B-B14F-4D97-AF65-F5344CB8AC3E}">
        <p14:creationId xmlns:p14="http://schemas.microsoft.com/office/powerpoint/2010/main" val="55463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E28BC0-FD04-4F2D-BA86-298DBFA0767D}" type="datetime8">
              <a:rPr lang="fa-IR" smtClean="0"/>
              <a:t>20 اُكتبر 19</a:t>
            </a:fld>
            <a:endParaRPr lang="en-AU"/>
          </a:p>
        </p:txBody>
      </p:sp>
      <p:sp>
        <p:nvSpPr>
          <p:cNvPr id="5" name="Footer Placeholder 4"/>
          <p:cNvSpPr>
            <a:spLocks noGrp="1"/>
          </p:cNvSpPr>
          <p:nvPr>
            <p:ph type="ftr" sz="quarter" idx="11"/>
          </p:nvPr>
        </p:nvSpPr>
        <p:spPr/>
        <p:txBody>
          <a:bodyPr/>
          <a:lstStyle/>
          <a:p>
            <a:r>
              <a:rPr lang="fa-IR" smtClean="0"/>
              <a:t>دانشگاه بیرجند، دانشکده مهندسی برق و کامپیوتر، گروه الکترونیک</a:t>
            </a:r>
            <a:endParaRPr lang="en-AU"/>
          </a:p>
        </p:txBody>
      </p:sp>
      <p:sp>
        <p:nvSpPr>
          <p:cNvPr id="6" name="Slide Number Placeholder 5"/>
          <p:cNvSpPr>
            <a:spLocks noGrp="1"/>
          </p:cNvSpPr>
          <p:nvPr>
            <p:ph type="sldNum" sz="quarter" idx="12"/>
          </p:nvPr>
        </p:nvSpPr>
        <p:spPr/>
        <p:txBody>
          <a:bodyPr/>
          <a:lstStyle/>
          <a:p>
            <a:fld id="{665BFA68-B16F-4CFB-912A-A60CE55B88B2}" type="slidenum">
              <a:rPr lang="en-AU" smtClean="0"/>
              <a:t>‹#›</a:t>
            </a:fld>
            <a:endParaRPr lang="en-AU"/>
          </a:p>
        </p:txBody>
      </p:sp>
    </p:spTree>
    <p:extLst>
      <p:ext uri="{BB962C8B-B14F-4D97-AF65-F5344CB8AC3E}">
        <p14:creationId xmlns:p14="http://schemas.microsoft.com/office/powerpoint/2010/main" val="206112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260E55-40DA-49B1-834C-8D36E8C09DF5}" type="datetime8">
              <a:rPr lang="fa-IR" smtClean="0"/>
              <a:t>20 اُكتبر 19</a:t>
            </a:fld>
            <a:endParaRPr lang="en-AU"/>
          </a:p>
        </p:txBody>
      </p:sp>
      <p:sp>
        <p:nvSpPr>
          <p:cNvPr id="5" name="Footer Placeholder 4"/>
          <p:cNvSpPr>
            <a:spLocks noGrp="1"/>
          </p:cNvSpPr>
          <p:nvPr>
            <p:ph type="ftr" sz="quarter" idx="11"/>
          </p:nvPr>
        </p:nvSpPr>
        <p:spPr/>
        <p:txBody>
          <a:bodyPr/>
          <a:lstStyle/>
          <a:p>
            <a:r>
              <a:rPr lang="fa-IR" smtClean="0"/>
              <a:t>دانشگاه بیرجند، دانشکده مهندسی برق و کامپیوتر، گروه الکترونیک</a:t>
            </a:r>
            <a:endParaRPr lang="en-AU"/>
          </a:p>
        </p:txBody>
      </p:sp>
      <p:sp>
        <p:nvSpPr>
          <p:cNvPr id="6" name="Slide Number Placeholder 5"/>
          <p:cNvSpPr>
            <a:spLocks noGrp="1"/>
          </p:cNvSpPr>
          <p:nvPr>
            <p:ph type="sldNum" sz="quarter" idx="12"/>
          </p:nvPr>
        </p:nvSpPr>
        <p:spPr/>
        <p:txBody>
          <a:bodyPr/>
          <a:lstStyle/>
          <a:p>
            <a:fld id="{665BFA68-B16F-4CFB-912A-A60CE55B88B2}" type="slidenum">
              <a:rPr lang="en-AU" smtClean="0"/>
              <a:t>‹#›</a:t>
            </a:fld>
            <a:endParaRPr lang="en-AU"/>
          </a:p>
        </p:txBody>
      </p:sp>
    </p:spTree>
    <p:extLst>
      <p:ext uri="{BB962C8B-B14F-4D97-AF65-F5344CB8AC3E}">
        <p14:creationId xmlns:p14="http://schemas.microsoft.com/office/powerpoint/2010/main" val="204410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B7C50-2FD0-48DF-A877-0238CDC76F02}" type="datetime8">
              <a:rPr lang="fa-IR" smtClean="0"/>
              <a:t>20 اُكتبر 19</a:t>
            </a:fld>
            <a:endParaRPr lang="en-AU"/>
          </a:p>
        </p:txBody>
      </p:sp>
      <p:sp>
        <p:nvSpPr>
          <p:cNvPr id="5" name="Footer Placeholder 4"/>
          <p:cNvSpPr>
            <a:spLocks noGrp="1"/>
          </p:cNvSpPr>
          <p:nvPr>
            <p:ph type="ftr" sz="quarter" idx="11"/>
          </p:nvPr>
        </p:nvSpPr>
        <p:spPr/>
        <p:txBody>
          <a:bodyPr/>
          <a:lstStyle/>
          <a:p>
            <a:r>
              <a:rPr lang="fa-IR" smtClean="0"/>
              <a:t>دانشگاه بیرجند، دانشکده مهندسی برق و کامپیوتر، گروه الکترونیک</a:t>
            </a:r>
            <a:endParaRPr lang="en-AU"/>
          </a:p>
        </p:txBody>
      </p:sp>
      <p:sp>
        <p:nvSpPr>
          <p:cNvPr id="6" name="Slide Number Placeholder 5"/>
          <p:cNvSpPr>
            <a:spLocks noGrp="1"/>
          </p:cNvSpPr>
          <p:nvPr>
            <p:ph type="sldNum" sz="quarter" idx="12"/>
          </p:nvPr>
        </p:nvSpPr>
        <p:spPr/>
        <p:txBody>
          <a:bodyPr/>
          <a:lstStyle/>
          <a:p>
            <a:fld id="{665BFA68-B16F-4CFB-912A-A60CE55B88B2}" type="slidenum">
              <a:rPr lang="en-AU" smtClean="0"/>
              <a:t>‹#›</a:t>
            </a:fld>
            <a:endParaRPr lang="en-AU"/>
          </a:p>
        </p:txBody>
      </p:sp>
    </p:spTree>
    <p:extLst>
      <p:ext uri="{BB962C8B-B14F-4D97-AF65-F5344CB8AC3E}">
        <p14:creationId xmlns:p14="http://schemas.microsoft.com/office/powerpoint/2010/main" val="44515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1019D-0155-4BEC-A245-9ECFB543C22C}" type="datetime8">
              <a:rPr lang="fa-IR" smtClean="0"/>
              <a:t>20 اُكتبر 19</a:t>
            </a:fld>
            <a:endParaRPr lang="en-AU"/>
          </a:p>
        </p:txBody>
      </p:sp>
      <p:sp>
        <p:nvSpPr>
          <p:cNvPr id="5" name="Footer Placeholder 4"/>
          <p:cNvSpPr>
            <a:spLocks noGrp="1"/>
          </p:cNvSpPr>
          <p:nvPr>
            <p:ph type="ftr" sz="quarter" idx="11"/>
          </p:nvPr>
        </p:nvSpPr>
        <p:spPr/>
        <p:txBody>
          <a:bodyPr/>
          <a:lstStyle/>
          <a:p>
            <a:r>
              <a:rPr lang="fa-IR" smtClean="0"/>
              <a:t>دانشگاه بیرجند، دانشکده مهندسی برق و کامپیوتر، گروه الکترونیک</a:t>
            </a:r>
            <a:endParaRPr lang="en-AU"/>
          </a:p>
        </p:txBody>
      </p:sp>
      <p:sp>
        <p:nvSpPr>
          <p:cNvPr id="6" name="Slide Number Placeholder 5"/>
          <p:cNvSpPr>
            <a:spLocks noGrp="1"/>
          </p:cNvSpPr>
          <p:nvPr>
            <p:ph type="sldNum" sz="quarter" idx="12"/>
          </p:nvPr>
        </p:nvSpPr>
        <p:spPr/>
        <p:txBody>
          <a:bodyPr/>
          <a:lstStyle/>
          <a:p>
            <a:fld id="{665BFA68-B16F-4CFB-912A-A60CE55B88B2}" type="slidenum">
              <a:rPr lang="en-AU" smtClean="0"/>
              <a:t>‹#›</a:t>
            </a:fld>
            <a:endParaRPr lang="en-AU"/>
          </a:p>
        </p:txBody>
      </p:sp>
    </p:spTree>
    <p:extLst>
      <p:ext uri="{BB962C8B-B14F-4D97-AF65-F5344CB8AC3E}">
        <p14:creationId xmlns:p14="http://schemas.microsoft.com/office/powerpoint/2010/main" val="186714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E2A66F-E24C-4EF5-9A59-A4EBF486B468}" type="datetime8">
              <a:rPr lang="fa-IR" smtClean="0"/>
              <a:t>20 اُكتبر 19</a:t>
            </a:fld>
            <a:endParaRPr lang="en-AU"/>
          </a:p>
        </p:txBody>
      </p:sp>
      <p:sp>
        <p:nvSpPr>
          <p:cNvPr id="6" name="Footer Placeholder 5"/>
          <p:cNvSpPr>
            <a:spLocks noGrp="1"/>
          </p:cNvSpPr>
          <p:nvPr>
            <p:ph type="ftr" sz="quarter" idx="11"/>
          </p:nvPr>
        </p:nvSpPr>
        <p:spPr/>
        <p:txBody>
          <a:bodyPr/>
          <a:lstStyle/>
          <a:p>
            <a:r>
              <a:rPr lang="fa-IR" smtClean="0"/>
              <a:t>دانشگاه بیرجند، دانشکده مهندسی برق و کامپیوتر، گروه الکترونیک</a:t>
            </a:r>
            <a:endParaRPr lang="en-AU"/>
          </a:p>
        </p:txBody>
      </p:sp>
      <p:sp>
        <p:nvSpPr>
          <p:cNvPr id="7" name="Slide Number Placeholder 6"/>
          <p:cNvSpPr>
            <a:spLocks noGrp="1"/>
          </p:cNvSpPr>
          <p:nvPr>
            <p:ph type="sldNum" sz="quarter" idx="12"/>
          </p:nvPr>
        </p:nvSpPr>
        <p:spPr/>
        <p:txBody>
          <a:bodyPr/>
          <a:lstStyle/>
          <a:p>
            <a:fld id="{665BFA68-B16F-4CFB-912A-A60CE55B88B2}" type="slidenum">
              <a:rPr lang="en-AU" smtClean="0"/>
              <a:t>‹#›</a:t>
            </a:fld>
            <a:endParaRPr lang="en-AU"/>
          </a:p>
        </p:txBody>
      </p:sp>
    </p:spTree>
    <p:extLst>
      <p:ext uri="{BB962C8B-B14F-4D97-AF65-F5344CB8AC3E}">
        <p14:creationId xmlns:p14="http://schemas.microsoft.com/office/powerpoint/2010/main" val="187709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0DDA9A-BF05-4796-B98E-458952328E57}" type="datetime8">
              <a:rPr lang="fa-IR" smtClean="0"/>
              <a:t>20 اُكتبر 19</a:t>
            </a:fld>
            <a:endParaRPr lang="en-AU"/>
          </a:p>
        </p:txBody>
      </p:sp>
      <p:sp>
        <p:nvSpPr>
          <p:cNvPr id="8" name="Footer Placeholder 7"/>
          <p:cNvSpPr>
            <a:spLocks noGrp="1"/>
          </p:cNvSpPr>
          <p:nvPr>
            <p:ph type="ftr" sz="quarter" idx="11"/>
          </p:nvPr>
        </p:nvSpPr>
        <p:spPr/>
        <p:txBody>
          <a:bodyPr/>
          <a:lstStyle/>
          <a:p>
            <a:r>
              <a:rPr lang="fa-IR" smtClean="0"/>
              <a:t>دانشگاه بیرجند، دانشکده مهندسی برق و کامپیوتر، گروه الکترونیک</a:t>
            </a:r>
            <a:endParaRPr lang="en-AU"/>
          </a:p>
        </p:txBody>
      </p:sp>
      <p:sp>
        <p:nvSpPr>
          <p:cNvPr id="9" name="Slide Number Placeholder 8"/>
          <p:cNvSpPr>
            <a:spLocks noGrp="1"/>
          </p:cNvSpPr>
          <p:nvPr>
            <p:ph type="sldNum" sz="quarter" idx="12"/>
          </p:nvPr>
        </p:nvSpPr>
        <p:spPr/>
        <p:txBody>
          <a:bodyPr/>
          <a:lstStyle/>
          <a:p>
            <a:fld id="{665BFA68-B16F-4CFB-912A-A60CE55B88B2}" type="slidenum">
              <a:rPr lang="en-AU" smtClean="0"/>
              <a:t>‹#›</a:t>
            </a:fld>
            <a:endParaRPr lang="en-AU"/>
          </a:p>
        </p:txBody>
      </p:sp>
    </p:spTree>
    <p:extLst>
      <p:ext uri="{BB962C8B-B14F-4D97-AF65-F5344CB8AC3E}">
        <p14:creationId xmlns:p14="http://schemas.microsoft.com/office/powerpoint/2010/main" val="3295807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E53266-4ADE-4447-A11E-1A0731D5F9AA}" type="datetime8">
              <a:rPr lang="fa-IR" smtClean="0"/>
              <a:t>20 اُكتبر 19</a:t>
            </a:fld>
            <a:endParaRPr lang="en-AU"/>
          </a:p>
        </p:txBody>
      </p:sp>
      <p:sp>
        <p:nvSpPr>
          <p:cNvPr id="4" name="Footer Placeholder 3"/>
          <p:cNvSpPr>
            <a:spLocks noGrp="1"/>
          </p:cNvSpPr>
          <p:nvPr>
            <p:ph type="ftr" sz="quarter" idx="11"/>
          </p:nvPr>
        </p:nvSpPr>
        <p:spPr/>
        <p:txBody>
          <a:bodyPr/>
          <a:lstStyle/>
          <a:p>
            <a:r>
              <a:rPr lang="fa-IR" smtClean="0"/>
              <a:t>دانشگاه بیرجند، دانشکده مهندسی برق و کامپیوتر، گروه الکترونیک</a:t>
            </a:r>
            <a:endParaRPr lang="en-AU"/>
          </a:p>
        </p:txBody>
      </p:sp>
      <p:sp>
        <p:nvSpPr>
          <p:cNvPr id="5" name="Slide Number Placeholder 4"/>
          <p:cNvSpPr>
            <a:spLocks noGrp="1"/>
          </p:cNvSpPr>
          <p:nvPr>
            <p:ph type="sldNum" sz="quarter" idx="12"/>
          </p:nvPr>
        </p:nvSpPr>
        <p:spPr/>
        <p:txBody>
          <a:bodyPr/>
          <a:lstStyle/>
          <a:p>
            <a:fld id="{665BFA68-B16F-4CFB-912A-A60CE55B88B2}" type="slidenum">
              <a:rPr lang="en-AU" smtClean="0"/>
              <a:t>‹#›</a:t>
            </a:fld>
            <a:endParaRPr lang="en-AU"/>
          </a:p>
        </p:txBody>
      </p:sp>
    </p:spTree>
    <p:extLst>
      <p:ext uri="{BB962C8B-B14F-4D97-AF65-F5344CB8AC3E}">
        <p14:creationId xmlns:p14="http://schemas.microsoft.com/office/powerpoint/2010/main" val="1029194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415588" y="5899149"/>
            <a:ext cx="4547937" cy="365125"/>
          </a:xfrm>
        </p:spPr>
        <p:txBody>
          <a:bodyPr/>
          <a:lstStyle>
            <a:lvl1pPr>
              <a:defRPr sz="1400" b="1">
                <a:solidFill>
                  <a:srgbClr val="C00000"/>
                </a:solidFill>
                <a:cs typeface="B Nazanin" panose="00000400000000000000" pitchFamily="2" charset="-78"/>
              </a:defRPr>
            </a:lvl1pPr>
          </a:lstStyle>
          <a:p>
            <a:pPr algn="r" rtl="1">
              <a:lnSpc>
                <a:spcPct val="107000"/>
              </a:lnSpc>
              <a:spcAft>
                <a:spcPts val="800"/>
              </a:spcAft>
            </a:pPr>
            <a:r>
              <a:rPr lang="fa-IR" dirty="0" smtClean="0"/>
              <a:t>دانشگاه بیرجند، </a:t>
            </a:r>
            <a:r>
              <a:rPr lang="fa-IR" dirty="0" smtClean="0">
                <a:ea typeface="Calibri" panose="020F0502020204030204" pitchFamily="34" charset="0"/>
              </a:rPr>
              <a:t>کمیته پدافند غیرعامل</a:t>
            </a:r>
          </a:p>
        </p:txBody>
      </p:sp>
      <p:sp>
        <p:nvSpPr>
          <p:cNvPr id="4" name="Slide Number Placeholder 3"/>
          <p:cNvSpPr>
            <a:spLocks noGrp="1"/>
          </p:cNvSpPr>
          <p:nvPr>
            <p:ph type="sldNum" sz="quarter" idx="12"/>
          </p:nvPr>
        </p:nvSpPr>
        <p:spPr>
          <a:xfrm>
            <a:off x="8419096" y="6358437"/>
            <a:ext cx="544429" cy="365125"/>
          </a:xfrm>
        </p:spPr>
        <p:txBody>
          <a:bodyPr/>
          <a:lstStyle>
            <a:lvl1pPr algn="ctr" rtl="1">
              <a:defRPr sz="1800" b="1">
                <a:solidFill>
                  <a:srgbClr val="C00000"/>
                </a:solidFill>
                <a:cs typeface="B Nazanin" panose="00000400000000000000" pitchFamily="2" charset="-78"/>
              </a:defRPr>
            </a:lvl1pPr>
          </a:lstStyle>
          <a:p>
            <a:fld id="{665BFA68-B16F-4CFB-912A-A60CE55B88B2}" type="slidenum">
              <a:rPr lang="en-AU" smtClean="0"/>
              <a:pPr/>
              <a:t>‹#›</a:t>
            </a:fld>
            <a:endParaRPr lang="en-AU"/>
          </a:p>
        </p:txBody>
      </p:sp>
    </p:spTree>
    <p:extLst>
      <p:ext uri="{BB962C8B-B14F-4D97-AF65-F5344CB8AC3E}">
        <p14:creationId xmlns:p14="http://schemas.microsoft.com/office/powerpoint/2010/main" val="119094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520A3-A7D4-4907-8A08-6D843CB6B8BB}" type="datetime8">
              <a:rPr lang="fa-IR" smtClean="0"/>
              <a:t>20 اُكتبر 19</a:t>
            </a:fld>
            <a:endParaRPr lang="en-AU"/>
          </a:p>
        </p:txBody>
      </p:sp>
      <p:sp>
        <p:nvSpPr>
          <p:cNvPr id="6" name="Footer Placeholder 5"/>
          <p:cNvSpPr>
            <a:spLocks noGrp="1"/>
          </p:cNvSpPr>
          <p:nvPr>
            <p:ph type="ftr" sz="quarter" idx="11"/>
          </p:nvPr>
        </p:nvSpPr>
        <p:spPr/>
        <p:txBody>
          <a:bodyPr/>
          <a:lstStyle/>
          <a:p>
            <a:r>
              <a:rPr lang="fa-IR" smtClean="0"/>
              <a:t>دانشگاه بیرجند، دانشکده مهندسی برق و کامپیوتر، گروه الکترونیک</a:t>
            </a:r>
            <a:endParaRPr lang="en-AU"/>
          </a:p>
        </p:txBody>
      </p:sp>
      <p:sp>
        <p:nvSpPr>
          <p:cNvPr id="7" name="Slide Number Placeholder 6"/>
          <p:cNvSpPr>
            <a:spLocks noGrp="1"/>
          </p:cNvSpPr>
          <p:nvPr>
            <p:ph type="sldNum" sz="quarter" idx="12"/>
          </p:nvPr>
        </p:nvSpPr>
        <p:spPr/>
        <p:txBody>
          <a:bodyPr/>
          <a:lstStyle/>
          <a:p>
            <a:fld id="{665BFA68-B16F-4CFB-912A-A60CE55B88B2}" type="slidenum">
              <a:rPr lang="en-AU" smtClean="0"/>
              <a:t>‹#›</a:t>
            </a:fld>
            <a:endParaRPr lang="en-AU"/>
          </a:p>
        </p:txBody>
      </p:sp>
    </p:spTree>
    <p:extLst>
      <p:ext uri="{BB962C8B-B14F-4D97-AF65-F5344CB8AC3E}">
        <p14:creationId xmlns:p14="http://schemas.microsoft.com/office/powerpoint/2010/main" val="339185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3F9FB-FF45-40CA-AA41-CEA93C75C0BA}" type="datetime8">
              <a:rPr lang="fa-IR" smtClean="0"/>
              <a:t>20 اُكتبر 19</a:t>
            </a:fld>
            <a:endParaRPr lang="en-AU"/>
          </a:p>
        </p:txBody>
      </p:sp>
      <p:sp>
        <p:nvSpPr>
          <p:cNvPr id="6" name="Footer Placeholder 5"/>
          <p:cNvSpPr>
            <a:spLocks noGrp="1"/>
          </p:cNvSpPr>
          <p:nvPr>
            <p:ph type="ftr" sz="quarter" idx="11"/>
          </p:nvPr>
        </p:nvSpPr>
        <p:spPr/>
        <p:txBody>
          <a:bodyPr/>
          <a:lstStyle/>
          <a:p>
            <a:r>
              <a:rPr lang="fa-IR" smtClean="0"/>
              <a:t>دانشگاه بیرجند، دانشکده مهندسی برق و کامپیوتر، گروه الکترونیک</a:t>
            </a:r>
            <a:endParaRPr lang="en-AU"/>
          </a:p>
        </p:txBody>
      </p:sp>
      <p:sp>
        <p:nvSpPr>
          <p:cNvPr id="7" name="Slide Number Placeholder 6"/>
          <p:cNvSpPr>
            <a:spLocks noGrp="1"/>
          </p:cNvSpPr>
          <p:nvPr>
            <p:ph type="sldNum" sz="quarter" idx="12"/>
          </p:nvPr>
        </p:nvSpPr>
        <p:spPr/>
        <p:txBody>
          <a:bodyPr/>
          <a:lstStyle/>
          <a:p>
            <a:fld id="{665BFA68-B16F-4CFB-912A-A60CE55B88B2}" type="slidenum">
              <a:rPr lang="en-AU" smtClean="0"/>
              <a:t>‹#›</a:t>
            </a:fld>
            <a:endParaRPr lang="en-AU"/>
          </a:p>
        </p:txBody>
      </p:sp>
    </p:spTree>
    <p:extLst>
      <p:ext uri="{BB962C8B-B14F-4D97-AF65-F5344CB8AC3E}">
        <p14:creationId xmlns:p14="http://schemas.microsoft.com/office/powerpoint/2010/main" val="191980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A8F5B-8C7E-47D4-AD91-163E7FEE474D}" type="datetime8">
              <a:rPr lang="fa-IR" smtClean="0"/>
              <a:t>20 اُكتبر 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t>دانشگاه بیرجند، دانشکده مهندسی برق و کامپیوتر، گروه الکترونیک</a:t>
            </a:r>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BFA68-B16F-4CFB-912A-A60CE55B88B2}" type="slidenum">
              <a:rPr lang="en-AU" smtClean="0"/>
              <a:t>‹#›</a:t>
            </a:fld>
            <a:endParaRPr lang="en-AU"/>
          </a:p>
        </p:txBody>
      </p:sp>
    </p:spTree>
    <p:extLst>
      <p:ext uri="{BB962C8B-B14F-4D97-AF65-F5344CB8AC3E}">
        <p14:creationId xmlns:p14="http://schemas.microsoft.com/office/powerpoint/2010/main" val="4118512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4261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10</a:t>
            </a:r>
            <a:endParaRPr lang="en-AU" dirty="0"/>
          </a:p>
        </p:txBody>
      </p:sp>
      <p:sp>
        <p:nvSpPr>
          <p:cNvPr id="5" name="TextBox 4"/>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6" name="Rectangle 5"/>
          <p:cNvSpPr/>
          <p:nvPr/>
        </p:nvSpPr>
        <p:spPr>
          <a:xfrm>
            <a:off x="6431470" y="898695"/>
            <a:ext cx="2454518" cy="369332"/>
          </a:xfrm>
          <a:prstGeom prst="rect">
            <a:avLst/>
          </a:prstGeom>
        </p:spPr>
        <p:txBody>
          <a:bodyPr wrap="none">
            <a:spAutoFit/>
          </a:bodyPr>
          <a:lstStyle/>
          <a:p>
            <a:r>
              <a:rPr lang="fa-IR" b="1" dirty="0">
                <a:latin typeface="Times New Roman" panose="02020603050405020304" pitchFamily="18" charset="0"/>
                <a:ea typeface="Times New Roman" panose="02020603050405020304" pitchFamily="18" charset="0"/>
                <a:cs typeface="B Nazanin" panose="00000400000000000000" pitchFamily="2" charset="-78"/>
              </a:rPr>
              <a:t>رويه‌هاي اعلان و هشدار خطر</a:t>
            </a:r>
            <a:endParaRPr lang="en-AU" dirty="0"/>
          </a:p>
        </p:txBody>
      </p:sp>
      <p:sp>
        <p:nvSpPr>
          <p:cNvPr id="7" name="Rectangle 6"/>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مراتب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8" name="Rectangle 7"/>
          <p:cNvSpPr/>
          <p:nvPr/>
        </p:nvSpPr>
        <p:spPr>
          <a:xfrm>
            <a:off x="1457738" y="1329756"/>
            <a:ext cx="7335165" cy="4216539"/>
          </a:xfrm>
          <a:prstGeom prst="rect">
            <a:avLst/>
          </a:prstGeom>
        </p:spPr>
        <p:txBody>
          <a:bodyPr wrap="square">
            <a:spAutoFit/>
          </a:bodyPr>
          <a:lstStyle/>
          <a:p>
            <a:pPr indent="180340" algn="r" rtl="1">
              <a:spcBef>
                <a:spcPts val="600"/>
              </a:spcBef>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سيستم هشدار در شرايط بحران لازم است حائز </a:t>
            </a:r>
            <a:r>
              <a:rPr lang="fa-IR" b="1" dirty="0">
                <a:solidFill>
                  <a:srgbClr val="7030A0"/>
                </a:solidFill>
                <a:latin typeface="Times New Roman" panose="02020603050405020304" pitchFamily="18" charset="0"/>
                <a:ea typeface="Times New Roman" panose="02020603050405020304" pitchFamily="18" charset="0"/>
                <a:cs typeface="B Nazanin" panose="00000400000000000000" pitchFamily="2" charset="-78"/>
              </a:rPr>
              <a:t>ويژگي‌هاي</a:t>
            </a:r>
            <a:r>
              <a:rPr lang="fa-IR" dirty="0">
                <a:latin typeface="Times New Roman" panose="02020603050405020304" pitchFamily="18" charset="0"/>
                <a:ea typeface="Times New Roman" panose="02020603050405020304" pitchFamily="18" charset="0"/>
                <a:cs typeface="B Nazanin" panose="00000400000000000000" pitchFamily="2" charset="-78"/>
              </a:rPr>
              <a:t> زير باشد</a:t>
            </a:r>
            <a:r>
              <a:rPr lang="fa-IR" dirty="0" smtClean="0">
                <a:latin typeface="Times New Roman" panose="02020603050405020304" pitchFamily="18" charset="0"/>
                <a:ea typeface="Times New Roman" panose="02020603050405020304" pitchFamily="18" charset="0"/>
                <a:cs typeface="B Nazanin" panose="00000400000000000000" pitchFamily="2" charset="-78"/>
              </a:rPr>
              <a:t>:</a:t>
            </a:r>
          </a:p>
          <a:p>
            <a:pPr indent="180340" algn="r" rtl="1">
              <a:spcBef>
                <a:spcPts val="600"/>
              </a:spcBef>
              <a:spcAft>
                <a:spcPts val="0"/>
              </a:spcAft>
            </a:pPr>
            <a:endParaRPr lang="en-AU" sz="1100" dirty="0">
              <a:latin typeface="Arial" panose="020B0604020202020204" pitchFamily="34" charset="0"/>
              <a:ea typeface="Times New Roman" panose="02020603050405020304" pitchFamily="18" charset="0"/>
              <a:cs typeface="Zar"/>
            </a:endParaRPr>
          </a:p>
          <a:p>
            <a:pPr algn="r" rtl="1">
              <a:spcAft>
                <a:spcPts val="0"/>
              </a:spcAft>
            </a:pPr>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الف- كاركرد </a:t>
            </a: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خودکار</a:t>
            </a:r>
            <a:endParaRPr lang="fa-IR" sz="11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endParaRPr>
          </a:p>
          <a:p>
            <a:pPr algn="r" rtl="1">
              <a:spcAft>
                <a:spcPts val="0"/>
              </a:spcAft>
            </a:pPr>
            <a:r>
              <a:rPr lang="fa-IR" dirty="0" smtClean="0">
                <a:latin typeface="Times New Roman" panose="02020603050405020304" pitchFamily="18" charset="0"/>
                <a:ea typeface="Times New Roman" panose="02020603050405020304" pitchFamily="18" charset="0"/>
                <a:cs typeface="B Nazanin" panose="00000400000000000000" pitchFamily="2" charset="-78"/>
              </a:rPr>
              <a:t>سيستم </a:t>
            </a:r>
            <a:r>
              <a:rPr lang="fa-IR" dirty="0">
                <a:latin typeface="Times New Roman" panose="02020603050405020304" pitchFamily="18" charset="0"/>
                <a:ea typeface="Times New Roman" panose="02020603050405020304" pitchFamily="18" charset="0"/>
                <a:cs typeface="B Nazanin" panose="00000400000000000000" pitchFamily="2" charset="-78"/>
              </a:rPr>
              <a:t>اعلان وهشدار حتي‌‌الامکان بايد بتواند با کمترين دخالت انساني وظيفه خود را به انجام برساند</a:t>
            </a:r>
            <a:r>
              <a:rPr lang="fa-IR"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AU" sz="1100" dirty="0">
              <a:latin typeface="Arial" panose="020B0604020202020204" pitchFamily="34" charset="0"/>
              <a:ea typeface="Times New Roman" panose="02020603050405020304" pitchFamily="18" charset="0"/>
              <a:cs typeface="Zar"/>
            </a:endParaRPr>
          </a:p>
          <a:p>
            <a:pPr algn="r" rtl="1"/>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ب- </a:t>
            </a: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سرعت</a:t>
            </a:r>
          </a:p>
          <a:p>
            <a:pPr algn="just" rtl="1"/>
            <a:r>
              <a:rPr lang="fa-IR" dirty="0">
                <a:latin typeface="Times New Roman" panose="02020603050405020304" pitchFamily="18" charset="0"/>
                <a:ea typeface="Times New Roman" panose="02020603050405020304" pitchFamily="18" charset="0"/>
                <a:cs typeface="B Nazanin" panose="00000400000000000000" pitchFamily="2" charset="-78"/>
              </a:rPr>
              <a:t>سيستم اعلان و هشدار بايد بتواند در کوتاه‌‌ترين زمان ممکن خطر و نوع آن را اعلام نمايد تا بيشترين فرصت و زمان ممکن را در اختيار مجموعه قرار دهد</a:t>
            </a:r>
            <a:r>
              <a:rPr lang="fa-IR"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AU" dirty="0">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پ- خطوط ارتباطي مطمئن</a:t>
            </a:r>
            <a:endParaRPr lang="en-AU"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r>
              <a:rPr lang="fa-IR" dirty="0">
                <a:latin typeface="Times New Roman" panose="02020603050405020304" pitchFamily="18" charset="0"/>
                <a:ea typeface="Times New Roman" panose="02020603050405020304" pitchFamily="18" charset="0"/>
                <a:cs typeface="B Nazanin" panose="00000400000000000000" pitchFamily="2" charset="-78"/>
              </a:rPr>
              <a:t>اطلاعات مربوط به هشدار جزء مهمترين اطلاعاتي است که در شرايط بحران لازم است به اطلاع زيرمجموعه‌‌ها رسانده شود. بنابراين خطوط ارتباطي و مخابراتي که اطلاعات مربوط به هشدار را انتقال مي‌‌دهند بايد در شرايط بحران قابليت اطمينان کافي را داشته باشند</a:t>
            </a:r>
            <a:r>
              <a:rPr lang="fa-IR"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AU" dirty="0">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ت- صحت اعلان</a:t>
            </a:r>
            <a:endParaRPr lang="en-AU"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endParaRPr>
          </a:p>
          <a:p>
            <a:pPr algn="just" rtl="1"/>
            <a:r>
              <a:rPr lang="fa-IR" dirty="0">
                <a:latin typeface="Times New Roman" panose="02020603050405020304" pitchFamily="18" charset="0"/>
                <a:ea typeface="Times New Roman" panose="02020603050405020304" pitchFamily="18" charset="0"/>
                <a:cs typeface="B Nazanin" panose="00000400000000000000" pitchFamily="2" charset="-78"/>
              </a:rPr>
              <a:t>با توجه به ايجاد آمادگي در صنعت برق براي مواجهه با يک نبرد فراگير، شديد و دقيق، نوع پاسخ به اين حملات نيز گسترده و فراگير ديده شده است. به همين جهت مخابره اطلاعات غيرصحيح در مورد نوع و شدت تخاصم مي‌تواند منجر به خسارات زيادي گردد. </a:t>
            </a:r>
            <a:endParaRPr lang="en-AU" dirty="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9"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2701971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11</a:t>
            </a:r>
            <a:endParaRPr lang="en-AU" dirty="0"/>
          </a:p>
        </p:txBody>
      </p:sp>
      <p:sp>
        <p:nvSpPr>
          <p:cNvPr id="5" name="Rectangle 4"/>
          <p:cNvSpPr/>
          <p:nvPr/>
        </p:nvSpPr>
        <p:spPr>
          <a:xfrm>
            <a:off x="1264198" y="1329756"/>
            <a:ext cx="7564875" cy="3970318"/>
          </a:xfrm>
          <a:prstGeom prst="rect">
            <a:avLst/>
          </a:prstGeom>
        </p:spPr>
        <p:txBody>
          <a:bodyPr wrap="square">
            <a:spAutoFit/>
          </a:bodyPr>
          <a:lstStyle/>
          <a:p>
            <a:pPr algn="r" rtl="1"/>
            <a:r>
              <a:rPr lang="fa-IR" b="1" dirty="0">
                <a:solidFill>
                  <a:srgbClr val="FF0000"/>
                </a:solidFill>
                <a:cs typeface="B Nazanin" panose="00000400000000000000" pitchFamily="2" charset="-78"/>
              </a:rPr>
              <a:t>ث- اطلاعات مورد نياز</a:t>
            </a:r>
            <a:r>
              <a:rPr lang="fa-IR" dirty="0">
                <a:cs typeface="B Nazanin" panose="00000400000000000000" pitchFamily="2" charset="-78"/>
              </a:rPr>
              <a:t> </a:t>
            </a:r>
            <a:endParaRPr lang="en-AU" dirty="0">
              <a:cs typeface="B Nazanin" panose="00000400000000000000" pitchFamily="2" charset="-78"/>
            </a:endParaRPr>
          </a:p>
          <a:p>
            <a:pPr algn="just" rtl="1"/>
            <a:r>
              <a:rPr lang="fa-IR" dirty="0">
                <a:cs typeface="B Nazanin" panose="00000400000000000000" pitchFamily="2" charset="-78"/>
              </a:rPr>
              <a:t>سيستم هشدار و اعلان بايد قادر باشد اطلاعات مهم آغاز تخاصم شامل شروع تخاصم، زمان شروع تخاصم و نقاط مورد هجمه اوليه را مخابره کند.</a:t>
            </a:r>
            <a:endParaRPr lang="en-AU" dirty="0">
              <a:cs typeface="B Nazanin" panose="00000400000000000000" pitchFamily="2" charset="-78"/>
            </a:endParaRPr>
          </a:p>
          <a:p>
            <a:pPr algn="r" rtl="1"/>
            <a:r>
              <a:rPr lang="fa-IR" b="1" dirty="0">
                <a:solidFill>
                  <a:srgbClr val="FF0000"/>
                </a:solidFill>
                <a:cs typeface="B Nazanin" panose="00000400000000000000" pitchFamily="2" charset="-78"/>
              </a:rPr>
              <a:t>ج- استاندارد بودن </a:t>
            </a:r>
            <a:endParaRPr lang="en-AU" b="1" dirty="0">
              <a:solidFill>
                <a:srgbClr val="FF0000"/>
              </a:solidFill>
              <a:cs typeface="B Nazanin" panose="00000400000000000000" pitchFamily="2" charset="-78"/>
            </a:endParaRPr>
          </a:p>
          <a:p>
            <a:pPr algn="just" rtl="1"/>
            <a:r>
              <a:rPr lang="fa-IR" dirty="0">
                <a:cs typeface="B Nazanin" panose="00000400000000000000" pitchFamily="2" charset="-78"/>
              </a:rPr>
              <a:t>علائم هشدار لازم است علائم استاندارد و از پيش تعريف شده‌اي بوده و با ساير علائم هشدار که از سوي مراکز ديگر منتشر مي‌‌شود به لحاظ شکلي هماهنگي داشته باشد.</a:t>
            </a:r>
            <a:endParaRPr lang="en-AU" dirty="0">
              <a:cs typeface="B Nazanin" panose="00000400000000000000" pitchFamily="2" charset="-78"/>
            </a:endParaRPr>
          </a:p>
          <a:p>
            <a:pPr algn="r" rtl="1"/>
            <a:r>
              <a:rPr lang="fa-IR" b="1" dirty="0">
                <a:solidFill>
                  <a:srgbClr val="FF0000"/>
                </a:solidFill>
                <a:cs typeface="B Nazanin" panose="00000400000000000000" pitchFamily="2" charset="-78"/>
              </a:rPr>
              <a:t>چ- مشخص بودن معيار شروع تخاصم</a:t>
            </a:r>
            <a:endParaRPr lang="en-AU" b="1" dirty="0">
              <a:solidFill>
                <a:srgbClr val="FF0000"/>
              </a:solidFill>
              <a:cs typeface="B Nazanin" panose="00000400000000000000" pitchFamily="2" charset="-78"/>
            </a:endParaRPr>
          </a:p>
          <a:p>
            <a:pPr algn="r" rtl="1"/>
            <a:r>
              <a:rPr lang="fa-IR" dirty="0">
                <a:cs typeface="B Nazanin" panose="00000400000000000000" pitchFamily="2" charset="-78"/>
              </a:rPr>
              <a:t>لازم است سيستم اعلان و هشدار معيارهاي مشخص و از پيش تعريف شده‌اي براي شروع اعلان داشته باشد.</a:t>
            </a:r>
            <a:endParaRPr lang="en-AU" dirty="0">
              <a:cs typeface="B Nazanin" panose="00000400000000000000" pitchFamily="2" charset="-78"/>
            </a:endParaRPr>
          </a:p>
          <a:p>
            <a:pPr algn="r" rtl="1"/>
            <a:r>
              <a:rPr lang="fa-IR" b="1" dirty="0">
                <a:solidFill>
                  <a:srgbClr val="FF0000"/>
                </a:solidFill>
                <a:cs typeface="B Nazanin" panose="00000400000000000000" pitchFamily="2" charset="-78"/>
              </a:rPr>
              <a:t>ح- مراکز گيرنده هشدار </a:t>
            </a:r>
            <a:endParaRPr lang="en-AU" b="1" dirty="0">
              <a:solidFill>
                <a:srgbClr val="FF0000"/>
              </a:solidFill>
              <a:cs typeface="B Nazanin" panose="00000400000000000000" pitchFamily="2" charset="-78"/>
            </a:endParaRPr>
          </a:p>
          <a:p>
            <a:pPr algn="r" rtl="1"/>
            <a:r>
              <a:rPr lang="fa-IR" dirty="0">
                <a:cs typeface="B Nazanin" panose="00000400000000000000" pitchFamily="2" charset="-78"/>
              </a:rPr>
              <a:t>لازم است مراکزي که نيازمند دريافت اعلان و هشدار هستند، پيش از تخاصم مشخص شوند.</a:t>
            </a:r>
            <a:endParaRPr lang="en-AU" dirty="0">
              <a:cs typeface="B Nazanin" panose="00000400000000000000" pitchFamily="2" charset="-78"/>
            </a:endParaRPr>
          </a:p>
          <a:p>
            <a:pPr algn="r" rtl="1"/>
            <a:r>
              <a:rPr lang="fa-IR" b="1" dirty="0" smtClean="0">
                <a:solidFill>
                  <a:srgbClr val="FF0000"/>
                </a:solidFill>
                <a:cs typeface="B Nazanin" panose="00000400000000000000" pitchFamily="2" charset="-78"/>
              </a:rPr>
              <a:t>خ- </a:t>
            </a:r>
            <a:r>
              <a:rPr lang="fa-IR" b="1" dirty="0">
                <a:solidFill>
                  <a:srgbClr val="FF0000"/>
                </a:solidFill>
                <a:cs typeface="B Nazanin" panose="00000400000000000000" pitchFamily="2" charset="-78"/>
              </a:rPr>
              <a:t>روشن بودن روند و مراحل هشدار</a:t>
            </a:r>
            <a:endParaRPr lang="en-AU" b="1" dirty="0">
              <a:solidFill>
                <a:srgbClr val="FF0000"/>
              </a:solidFill>
              <a:cs typeface="B Nazanin" panose="00000400000000000000" pitchFamily="2" charset="-78"/>
            </a:endParaRPr>
          </a:p>
          <a:p>
            <a:pPr algn="just" rtl="1"/>
            <a:r>
              <a:rPr lang="fa-IR" dirty="0">
                <a:cs typeface="B Nazanin" panose="00000400000000000000" pitchFamily="2" charset="-78"/>
              </a:rPr>
              <a:t>لازم است مشخص شود که هشدار از کجا شروع شده و به ترتيب براي چه مراکزي ارسال مي‌‌شود (مراکز فرماندهي لشکري- مراکز فرماندهي کشوري- مراکز فرماندهي و کنترل در صنعت برق- عناصر زيرمجموعه صنعت برق</a:t>
            </a:r>
            <a:r>
              <a:rPr lang="fa-IR" dirty="0" smtClean="0">
                <a:cs typeface="B Nazanin" panose="00000400000000000000" pitchFamily="2" charset="-78"/>
              </a:rPr>
              <a:t>).</a:t>
            </a:r>
            <a:endParaRPr lang="en-AU" dirty="0">
              <a:cs typeface="B Nazanin" panose="00000400000000000000" pitchFamily="2" charset="-78"/>
            </a:endParaRPr>
          </a:p>
        </p:txBody>
      </p:sp>
      <p:sp>
        <p:nvSpPr>
          <p:cNvPr id="6" name="TextBox 5"/>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7" name="Rectangle 6"/>
          <p:cNvSpPr/>
          <p:nvPr/>
        </p:nvSpPr>
        <p:spPr>
          <a:xfrm>
            <a:off x="6431470" y="898695"/>
            <a:ext cx="2454518" cy="369332"/>
          </a:xfrm>
          <a:prstGeom prst="rect">
            <a:avLst/>
          </a:prstGeom>
        </p:spPr>
        <p:txBody>
          <a:bodyPr wrap="none">
            <a:spAutoFit/>
          </a:bodyPr>
          <a:lstStyle/>
          <a:p>
            <a:r>
              <a:rPr lang="fa-IR" b="1" dirty="0">
                <a:latin typeface="Times New Roman" panose="02020603050405020304" pitchFamily="18" charset="0"/>
                <a:ea typeface="Times New Roman" panose="02020603050405020304" pitchFamily="18" charset="0"/>
                <a:cs typeface="B Nazanin" panose="00000400000000000000" pitchFamily="2" charset="-78"/>
              </a:rPr>
              <a:t>رويه‌هاي اعلان و هشدار خطر</a:t>
            </a:r>
            <a:endParaRPr lang="en-AU" dirty="0"/>
          </a:p>
        </p:txBody>
      </p:sp>
      <p:sp>
        <p:nvSpPr>
          <p:cNvPr id="8" name="Rectangle 7"/>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مراتب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9"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2885445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12</a:t>
            </a:r>
            <a:endParaRPr lang="en-AU" dirty="0"/>
          </a:p>
        </p:txBody>
      </p:sp>
      <p:sp>
        <p:nvSpPr>
          <p:cNvPr id="4" name="Rectangle 3"/>
          <p:cNvSpPr/>
          <p:nvPr/>
        </p:nvSpPr>
        <p:spPr>
          <a:xfrm>
            <a:off x="1351722" y="1598429"/>
            <a:ext cx="7513982" cy="3693319"/>
          </a:xfrm>
          <a:prstGeom prst="rect">
            <a:avLst/>
          </a:prstGeom>
        </p:spPr>
        <p:txBody>
          <a:bodyPr wrap="square">
            <a:spAutoFit/>
          </a:bodyPr>
          <a:lstStyle/>
          <a:p>
            <a:pPr algn="just" rtl="1"/>
            <a:r>
              <a:rPr lang="fa-IR" b="1" dirty="0">
                <a:solidFill>
                  <a:srgbClr val="0070C0"/>
                </a:solidFill>
                <a:cs typeface="B Nazanin" panose="00000400000000000000" pitchFamily="2" charset="-78"/>
              </a:rPr>
              <a:t>روش‌‌هاي مختلف ارسال علائم هشدار عبارتند از</a:t>
            </a:r>
            <a:r>
              <a:rPr lang="fa-IR" b="1" dirty="0" smtClean="0">
                <a:solidFill>
                  <a:srgbClr val="0070C0"/>
                </a:solidFill>
                <a:cs typeface="B Nazanin" panose="00000400000000000000" pitchFamily="2" charset="-78"/>
              </a:rPr>
              <a:t>:</a:t>
            </a:r>
          </a:p>
          <a:p>
            <a:pPr algn="just" rtl="1"/>
            <a:endParaRPr lang="en-AU" b="1" dirty="0">
              <a:solidFill>
                <a:srgbClr val="0070C0"/>
              </a:solidFill>
              <a:cs typeface="B Nazanin" panose="00000400000000000000" pitchFamily="2" charset="-78"/>
            </a:endParaRPr>
          </a:p>
          <a:p>
            <a:pPr lvl="0" algn="just" rtl="1"/>
            <a:r>
              <a:rPr lang="fa-IR" b="1" dirty="0">
                <a:solidFill>
                  <a:srgbClr val="FF0000"/>
                </a:solidFill>
                <a:cs typeface="B Nazanin" panose="00000400000000000000" pitchFamily="2" charset="-78"/>
              </a:rPr>
              <a:t>روش انتشار پي‌درپي</a:t>
            </a:r>
            <a:endParaRPr lang="en-AU" b="1" dirty="0">
              <a:solidFill>
                <a:srgbClr val="FF0000"/>
              </a:solidFill>
              <a:cs typeface="B Nazanin" panose="00000400000000000000" pitchFamily="2" charset="-78"/>
            </a:endParaRPr>
          </a:p>
          <a:p>
            <a:pPr algn="just" rtl="1"/>
            <a:r>
              <a:rPr lang="fa-IR" dirty="0">
                <a:cs typeface="B Nazanin" panose="00000400000000000000" pitchFamily="2" charset="-78"/>
              </a:rPr>
              <a:t>در اين روش به صورت پي‌درپي علائم هشدار پله به پله به زيرمجموعه‌‌ها رسانده مي‌شود</a:t>
            </a:r>
            <a:r>
              <a:rPr lang="fa-IR" dirty="0" smtClean="0">
                <a:cs typeface="B Nazanin" panose="00000400000000000000" pitchFamily="2" charset="-78"/>
              </a:rPr>
              <a:t>.</a:t>
            </a:r>
          </a:p>
          <a:p>
            <a:pPr algn="just" rtl="1"/>
            <a:endParaRPr lang="en-AU" dirty="0">
              <a:cs typeface="B Nazanin" panose="00000400000000000000" pitchFamily="2" charset="-78"/>
            </a:endParaRPr>
          </a:p>
          <a:p>
            <a:pPr lvl="0" algn="just" rtl="1"/>
            <a:r>
              <a:rPr lang="fa-IR" b="1" dirty="0">
                <a:solidFill>
                  <a:srgbClr val="FF0000"/>
                </a:solidFill>
                <a:cs typeface="B Nazanin" panose="00000400000000000000" pitchFamily="2" charset="-78"/>
              </a:rPr>
              <a:t>روش انتشار سراسري</a:t>
            </a:r>
            <a:endParaRPr lang="en-AU" b="1" dirty="0">
              <a:solidFill>
                <a:srgbClr val="FF0000"/>
              </a:solidFill>
              <a:cs typeface="B Nazanin" panose="00000400000000000000" pitchFamily="2" charset="-78"/>
            </a:endParaRPr>
          </a:p>
          <a:p>
            <a:pPr algn="just" rtl="1"/>
            <a:r>
              <a:rPr lang="fa-IR" dirty="0">
                <a:cs typeface="B Nazanin" panose="00000400000000000000" pitchFamily="2" charset="-78"/>
              </a:rPr>
              <a:t>در اين روش علائم هشدار و اعلان به طور سراسري از تمام خطوط ارتباطاتي و به تمام نقاط ارسال مي‌‌شود. (مانند استفاده از راديو و تلويزيون) که البته کنترل روي نحوه انتشار </a:t>
            </a:r>
            <a:r>
              <a:rPr lang="fa-IR" dirty="0" smtClean="0">
                <a:cs typeface="B Nazanin" panose="00000400000000000000" pitchFamily="2" charset="-78"/>
              </a:rPr>
              <a:t>کم، </a:t>
            </a:r>
            <a:r>
              <a:rPr lang="fa-IR" dirty="0">
                <a:cs typeface="B Nazanin" panose="00000400000000000000" pitchFamily="2" charset="-78"/>
              </a:rPr>
              <a:t>ولي انتشار بسيار سريع انجام مي‌شود</a:t>
            </a:r>
            <a:r>
              <a:rPr lang="fa-IR" dirty="0" smtClean="0">
                <a:cs typeface="B Nazanin" panose="00000400000000000000" pitchFamily="2" charset="-78"/>
              </a:rPr>
              <a:t>.</a:t>
            </a:r>
          </a:p>
          <a:p>
            <a:pPr algn="just" rtl="1"/>
            <a:endParaRPr lang="en-AU" dirty="0">
              <a:cs typeface="B Nazanin" panose="00000400000000000000" pitchFamily="2" charset="-78"/>
            </a:endParaRPr>
          </a:p>
          <a:p>
            <a:pPr lvl="0" algn="just" rtl="1"/>
            <a:r>
              <a:rPr lang="fa-IR" b="1" dirty="0">
                <a:solidFill>
                  <a:srgbClr val="FF0000"/>
                </a:solidFill>
                <a:cs typeface="B Nazanin" panose="00000400000000000000" pitchFamily="2" charset="-78"/>
              </a:rPr>
              <a:t>روش انتشار نقطه‌اي</a:t>
            </a:r>
            <a:endParaRPr lang="en-AU" b="1" dirty="0">
              <a:solidFill>
                <a:srgbClr val="FF0000"/>
              </a:solidFill>
              <a:cs typeface="B Nazanin" panose="00000400000000000000" pitchFamily="2" charset="-78"/>
            </a:endParaRPr>
          </a:p>
          <a:p>
            <a:pPr algn="just" rtl="1"/>
            <a:r>
              <a:rPr lang="fa-IR" dirty="0">
                <a:cs typeface="B Nazanin" panose="00000400000000000000" pitchFamily="2" charset="-78"/>
              </a:rPr>
              <a:t>در اين روش فقط به نقاطي که در ارتباط با حمله هستند (نقاط مورد حمله احتمالي) هشدار داده </a:t>
            </a:r>
            <a:r>
              <a:rPr lang="fa-IR" dirty="0" smtClean="0">
                <a:cs typeface="B Nazanin" panose="00000400000000000000" pitchFamily="2" charset="-78"/>
              </a:rPr>
              <a:t>مي‌شود.</a:t>
            </a:r>
            <a:endParaRPr lang="en-AU" dirty="0">
              <a:cs typeface="B Nazanin" panose="00000400000000000000" pitchFamily="2" charset="-78"/>
            </a:endParaRPr>
          </a:p>
          <a:p>
            <a:pPr algn="just" rtl="1"/>
            <a:endParaRPr lang="en-AU" dirty="0">
              <a:cs typeface="B Nazanin" panose="00000400000000000000" pitchFamily="2" charset="-78"/>
            </a:endParaRPr>
          </a:p>
        </p:txBody>
      </p:sp>
      <p:sp>
        <p:nvSpPr>
          <p:cNvPr id="5" name="TextBox 4"/>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6" name="Rectangle 5"/>
          <p:cNvSpPr/>
          <p:nvPr/>
        </p:nvSpPr>
        <p:spPr>
          <a:xfrm>
            <a:off x="6431470" y="898695"/>
            <a:ext cx="2454518" cy="369332"/>
          </a:xfrm>
          <a:prstGeom prst="rect">
            <a:avLst/>
          </a:prstGeom>
        </p:spPr>
        <p:txBody>
          <a:bodyPr wrap="none">
            <a:spAutoFit/>
          </a:bodyPr>
          <a:lstStyle/>
          <a:p>
            <a:r>
              <a:rPr lang="fa-IR" b="1" dirty="0">
                <a:latin typeface="Times New Roman" panose="02020603050405020304" pitchFamily="18" charset="0"/>
                <a:ea typeface="Times New Roman" panose="02020603050405020304" pitchFamily="18" charset="0"/>
                <a:cs typeface="B Nazanin" panose="00000400000000000000" pitchFamily="2" charset="-78"/>
              </a:rPr>
              <a:t>رويه‌هاي اعلان و هشدار خطر</a:t>
            </a:r>
            <a:endParaRPr lang="en-AU" dirty="0"/>
          </a:p>
        </p:txBody>
      </p:sp>
      <p:sp>
        <p:nvSpPr>
          <p:cNvPr id="7" name="Rectangle 6"/>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مراتب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8"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1201168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13</a:t>
            </a:r>
            <a:endParaRPr lang="en-AU" dirty="0"/>
          </a:p>
        </p:txBody>
      </p:sp>
      <p:sp>
        <p:nvSpPr>
          <p:cNvPr id="4" name="TextBox 3"/>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5" name="Rectangle 4"/>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مراتب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6" name="Rectangle 5"/>
          <p:cNvSpPr/>
          <p:nvPr/>
        </p:nvSpPr>
        <p:spPr>
          <a:xfrm>
            <a:off x="5590486" y="831151"/>
            <a:ext cx="3373039" cy="369332"/>
          </a:xfrm>
          <a:prstGeom prst="rect">
            <a:avLst/>
          </a:prstGeom>
        </p:spPr>
        <p:txBody>
          <a:bodyPr wrap="none">
            <a:spAutoFit/>
          </a:bodyPr>
          <a:lstStyle/>
          <a:p>
            <a:pPr marL="0" lvl="2" algn="justLow" rtl="1">
              <a:spcBef>
                <a:spcPts val="900"/>
              </a:spcBef>
              <a:spcAft>
                <a:spcPts val="0"/>
              </a:spcAft>
              <a:tabLst>
                <a:tab pos="629920" algn="l"/>
              </a:tabLst>
            </a:pPr>
            <a:r>
              <a:rPr lang="fa-IR" b="1" dirty="0">
                <a:latin typeface="Times New Roman" panose="02020603050405020304" pitchFamily="18" charset="0"/>
                <a:ea typeface="Times New Roman" panose="02020603050405020304" pitchFamily="18" charset="0"/>
                <a:cs typeface="B Nazanin" panose="00000400000000000000" pitchFamily="2" charset="-78"/>
              </a:rPr>
              <a:t>روش‌هاي كاهش قدرت هدف‌گيري دشمن</a:t>
            </a:r>
            <a:endParaRPr lang="en-AU" dirty="0">
              <a:effectLst/>
              <a:latin typeface="Arial" panose="020B0604020202020204" pitchFamily="34" charset="0"/>
              <a:ea typeface="Times New Roman" panose="02020603050405020304" pitchFamily="18" charset="0"/>
              <a:cs typeface="B Nazanin" panose="00000400000000000000" pitchFamily="2" charset="-78"/>
            </a:endParaRPr>
          </a:p>
        </p:txBody>
      </p:sp>
      <p:sp>
        <p:nvSpPr>
          <p:cNvPr id="7" name="Rectangle 6"/>
          <p:cNvSpPr/>
          <p:nvPr/>
        </p:nvSpPr>
        <p:spPr>
          <a:xfrm>
            <a:off x="7654561" y="1456250"/>
            <a:ext cx="1231427" cy="369332"/>
          </a:xfrm>
          <a:prstGeom prst="rect">
            <a:avLst/>
          </a:prstGeom>
        </p:spPr>
        <p:txBody>
          <a:bodyPr wrap="none">
            <a:spAutoFit/>
          </a:bodyPr>
          <a:lstStyle/>
          <a:p>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متحرك‌سازي</a:t>
            </a:r>
            <a:endParaRPr lang="en-AU" dirty="0">
              <a:solidFill>
                <a:srgbClr val="FF0000"/>
              </a:solidFill>
            </a:endParaRPr>
          </a:p>
        </p:txBody>
      </p:sp>
      <p:sp>
        <p:nvSpPr>
          <p:cNvPr id="8" name="Rectangle 7"/>
          <p:cNvSpPr/>
          <p:nvPr/>
        </p:nvSpPr>
        <p:spPr>
          <a:xfrm>
            <a:off x="887896" y="1792251"/>
            <a:ext cx="7998092" cy="923330"/>
          </a:xfrm>
          <a:prstGeom prst="rect">
            <a:avLst/>
          </a:prstGeom>
        </p:spPr>
        <p:txBody>
          <a:bodyPr wrap="square">
            <a:spAutoFit/>
          </a:bodyPr>
          <a:lstStyle/>
          <a:p>
            <a:pPr algn="just" rtl="1"/>
            <a:r>
              <a:rPr lang="fa-IR" dirty="0">
                <a:latin typeface="Times New Roman" panose="02020603050405020304" pitchFamily="18" charset="0"/>
                <a:ea typeface="Times New Roman" panose="02020603050405020304" pitchFamily="18" charset="0"/>
                <a:cs typeface="B Nazanin" panose="00000400000000000000" pitchFamily="2" charset="-78"/>
              </a:rPr>
              <a:t>يکي از روش‌‌ها در جلوگيري و کاهش آسيب در اثر حملات دشمن، جابه‌‌جايي و تغيير محل تاسيسات مورد تهاجم مي‌‌باشد. به اين شکل که تجهيزات مورد نظر قابليت تحرک و تغيير موقعيت را داشته باشند تا پس از نشانه‌‌روي توسط نيروهاي دشمن بتوانند تغيير موضع داده و مانع از برخورد عامل آسيب (بمب، موشک و ...) گردند. </a:t>
            </a:r>
            <a:endParaRPr lang="en-AU" dirty="0"/>
          </a:p>
        </p:txBody>
      </p:sp>
      <p:sp>
        <p:nvSpPr>
          <p:cNvPr id="9" name="Rectangle 8"/>
          <p:cNvSpPr/>
          <p:nvPr/>
        </p:nvSpPr>
        <p:spPr>
          <a:xfrm>
            <a:off x="887896" y="2658739"/>
            <a:ext cx="7998093" cy="1000274"/>
          </a:xfrm>
          <a:prstGeom prst="rect">
            <a:avLst/>
          </a:prstGeom>
        </p:spPr>
        <p:txBody>
          <a:bodyPr wrap="square">
            <a:spAutoFit/>
          </a:bodyPr>
          <a:lstStyle/>
          <a:p>
            <a:pPr algn="justLow" rtl="1">
              <a:spcBef>
                <a:spcPts val="600"/>
              </a:spcBef>
              <a:spcAft>
                <a:spcPts val="0"/>
              </a:spcAft>
            </a:pP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فریب</a:t>
            </a:r>
          </a:p>
          <a:p>
            <a:pPr algn="justLow" rtl="1">
              <a:spcBef>
                <a:spcPts val="600"/>
              </a:spcBef>
              <a:spcAft>
                <a:spcPts val="0"/>
              </a:spcAft>
            </a:pPr>
            <a:r>
              <a:rPr lang="fa-IR" dirty="0" smtClean="0">
                <a:latin typeface="Times New Roman" panose="02020603050405020304" pitchFamily="18" charset="0"/>
                <a:ea typeface="Times New Roman" panose="02020603050405020304" pitchFamily="18" charset="0"/>
                <a:cs typeface="B Nazanin" panose="00000400000000000000" pitchFamily="2" charset="-78"/>
              </a:rPr>
              <a:t>كليه </a:t>
            </a:r>
            <a:r>
              <a:rPr lang="fa-IR" dirty="0">
                <a:latin typeface="Times New Roman" panose="02020603050405020304" pitchFamily="18" charset="0"/>
                <a:ea typeface="Times New Roman" panose="02020603050405020304" pitchFamily="18" charset="0"/>
                <a:cs typeface="B Nazanin" panose="00000400000000000000" pitchFamily="2" charset="-78"/>
              </a:rPr>
              <a:t>اقدامات طراحي شده حيله‌‌گرانه‌اي است كه موجب گمراهي و غفلت دشمن در نيل به اطلاعات و محاسبه و برآورد صحيحي از توان كمّي و كيفي طرف مقابل گردد.</a:t>
            </a:r>
            <a:endParaRPr lang="en-AU" sz="1100" dirty="0">
              <a:effectLst/>
              <a:latin typeface="Arial" panose="020B0604020202020204" pitchFamily="34" charset="0"/>
              <a:ea typeface="Times New Roman" panose="02020603050405020304" pitchFamily="18" charset="0"/>
              <a:cs typeface="Zar"/>
            </a:endParaRPr>
          </a:p>
        </p:txBody>
      </p:sp>
      <p:sp>
        <p:nvSpPr>
          <p:cNvPr id="10" name="Rectangle 9"/>
          <p:cNvSpPr/>
          <p:nvPr/>
        </p:nvSpPr>
        <p:spPr>
          <a:xfrm>
            <a:off x="1325217" y="3693405"/>
            <a:ext cx="7691980" cy="1038746"/>
          </a:xfrm>
          <a:prstGeom prst="rect">
            <a:avLst/>
          </a:prstGeom>
        </p:spPr>
        <p:txBody>
          <a:bodyPr wrap="square">
            <a:spAutoFit/>
          </a:bodyPr>
          <a:lstStyle/>
          <a:p>
            <a:pPr marL="92075" lvl="3" algn="justLow" rtl="1">
              <a:spcBef>
                <a:spcPts val="900"/>
              </a:spcBef>
              <a:spcAft>
                <a:spcPts val="0"/>
              </a:spcAft>
              <a:tabLst>
                <a:tab pos="899795" algn="l"/>
              </a:tabLst>
            </a:pP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عمليات دود</a:t>
            </a:r>
          </a:p>
          <a:p>
            <a:pPr marL="92075" lvl="3" algn="justLow" rtl="1">
              <a:spcBef>
                <a:spcPts val="900"/>
              </a:spcBef>
              <a:spcAft>
                <a:spcPts val="0"/>
              </a:spcAft>
              <a:tabLst>
                <a:tab pos="899795" algn="l"/>
              </a:tabLst>
            </a:pPr>
            <a:r>
              <a:rPr lang="fa-IR" dirty="0">
                <a:cs typeface="B Nazanin" panose="00000400000000000000" pitchFamily="2" charset="-78"/>
              </a:rPr>
              <a:t>استفاده از دود براي جلوگيري از نشانه‌روي و هدف‌گيري دشمن روشي است که سابقه بسيار زيادي داشته و هم‌اکنون به صورت يک کد کلاسيک در نيروهاي نظامي کشورهاي مختلف آموزش داده مي‌شود. </a:t>
            </a:r>
            <a:endParaRPr lang="en-AU" dirty="0">
              <a:effectLst/>
              <a:latin typeface="Arial" panose="020B0604020202020204" pitchFamily="34" charset="0"/>
              <a:ea typeface="Times New Roman" panose="02020603050405020304" pitchFamily="18" charset="0"/>
              <a:cs typeface="B Nazanin" panose="00000400000000000000" pitchFamily="2" charset="-78"/>
            </a:endParaRPr>
          </a:p>
        </p:txBody>
      </p:sp>
      <p:sp>
        <p:nvSpPr>
          <p:cNvPr id="11" name="Rectangle 10"/>
          <p:cNvSpPr/>
          <p:nvPr/>
        </p:nvSpPr>
        <p:spPr>
          <a:xfrm>
            <a:off x="2491409" y="4786645"/>
            <a:ext cx="6394579" cy="923330"/>
          </a:xfrm>
          <a:prstGeom prst="rect">
            <a:avLst/>
          </a:prstGeom>
        </p:spPr>
        <p:txBody>
          <a:bodyPr wrap="square">
            <a:spAutoFit/>
          </a:bodyPr>
          <a:lstStyle/>
          <a:p>
            <a:pPr algn="r" rtl="1"/>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ايجاد </a:t>
            </a: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موانع</a:t>
            </a:r>
          </a:p>
          <a:p>
            <a:pPr algn="r" rtl="1"/>
            <a:r>
              <a:rPr lang="fa-IR" dirty="0">
                <a:cs typeface="B Nazanin" panose="00000400000000000000" pitchFamily="2" charset="-78"/>
              </a:rPr>
              <a:t>منظور از موانع هرچيزي است که مانع از نشانه‌روي به سمت هدف و نزديک شدن دشمن يا عامل آسيب به هدف گردد.</a:t>
            </a:r>
            <a:endParaRPr lang="en-AU" dirty="0">
              <a:cs typeface="B Nazanin" panose="00000400000000000000" pitchFamily="2" charset="-78"/>
            </a:endParaRPr>
          </a:p>
        </p:txBody>
      </p:sp>
      <p:sp>
        <p:nvSpPr>
          <p:cNvPr id="12"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162173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14</a:t>
            </a:r>
            <a:endParaRPr lang="en-AU" dirty="0"/>
          </a:p>
        </p:txBody>
      </p:sp>
      <p:sp>
        <p:nvSpPr>
          <p:cNvPr id="4" name="TextBox 3"/>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5" name="Rectangle 4"/>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مراتب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6" name="Rectangle 5"/>
          <p:cNvSpPr/>
          <p:nvPr/>
        </p:nvSpPr>
        <p:spPr>
          <a:xfrm>
            <a:off x="5590486" y="1056440"/>
            <a:ext cx="3373039" cy="369332"/>
          </a:xfrm>
          <a:prstGeom prst="rect">
            <a:avLst/>
          </a:prstGeom>
        </p:spPr>
        <p:txBody>
          <a:bodyPr wrap="none">
            <a:spAutoFit/>
          </a:bodyPr>
          <a:lstStyle/>
          <a:p>
            <a:pPr marL="0" lvl="2" algn="justLow" rtl="1">
              <a:spcBef>
                <a:spcPts val="900"/>
              </a:spcBef>
              <a:spcAft>
                <a:spcPts val="0"/>
              </a:spcAft>
              <a:tabLst>
                <a:tab pos="629920" algn="l"/>
              </a:tabLst>
            </a:pPr>
            <a:r>
              <a:rPr lang="fa-IR" b="1" dirty="0">
                <a:latin typeface="Times New Roman" panose="02020603050405020304" pitchFamily="18" charset="0"/>
                <a:ea typeface="Times New Roman" panose="02020603050405020304" pitchFamily="18" charset="0"/>
                <a:cs typeface="B Nazanin" panose="00000400000000000000" pitchFamily="2" charset="-78"/>
              </a:rPr>
              <a:t>روش‌هاي كاهش قدرت هدف‌گيري دشمن</a:t>
            </a:r>
            <a:endParaRPr lang="en-AU" dirty="0">
              <a:effectLst/>
              <a:latin typeface="Arial" panose="020B0604020202020204" pitchFamily="34" charset="0"/>
              <a:ea typeface="Times New Roman" panose="02020603050405020304" pitchFamily="18" charset="0"/>
              <a:cs typeface="B Nazanin" panose="00000400000000000000" pitchFamily="2" charset="-78"/>
            </a:endParaRPr>
          </a:p>
        </p:txBody>
      </p:sp>
      <p:pic>
        <p:nvPicPr>
          <p:cNvPr id="8" name="Picture 7"/>
          <p:cNvPicPr>
            <a:picLocks noChangeAspect="1"/>
          </p:cNvPicPr>
          <p:nvPr/>
        </p:nvPicPr>
        <p:blipFill>
          <a:blip r:embed="rId2"/>
          <a:stretch>
            <a:fillRect/>
          </a:stretch>
        </p:blipFill>
        <p:spPr>
          <a:xfrm>
            <a:off x="1073653" y="1628452"/>
            <a:ext cx="5292795" cy="4068016"/>
          </a:xfrm>
          <a:prstGeom prst="rect">
            <a:avLst/>
          </a:prstGeom>
        </p:spPr>
      </p:pic>
      <p:sp>
        <p:nvSpPr>
          <p:cNvPr id="9" name="Rectangle 8"/>
          <p:cNvSpPr/>
          <p:nvPr/>
        </p:nvSpPr>
        <p:spPr>
          <a:xfrm>
            <a:off x="6529253" y="1628452"/>
            <a:ext cx="2356735" cy="369332"/>
          </a:xfrm>
          <a:prstGeom prst="rect">
            <a:avLst/>
          </a:prstGeom>
        </p:spPr>
        <p:txBody>
          <a:bodyPr wrap="none">
            <a:spAutoFit/>
          </a:bodyPr>
          <a:lstStyle/>
          <a:p>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روش‌هاي امنيتي و اطلاعاتي</a:t>
            </a:r>
            <a:endParaRPr lang="en-AU" dirty="0">
              <a:solidFill>
                <a:srgbClr val="FF0000"/>
              </a:solidFill>
            </a:endParaRPr>
          </a:p>
        </p:txBody>
      </p:sp>
      <p:sp>
        <p:nvSpPr>
          <p:cNvPr id="10"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1842113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15</a:t>
            </a:r>
            <a:endParaRPr lang="en-AU" dirty="0"/>
          </a:p>
        </p:txBody>
      </p:sp>
      <p:sp>
        <p:nvSpPr>
          <p:cNvPr id="4" name="TextBox 3"/>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5" name="Rectangle 4"/>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مراتب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6" name="Rectangle 5"/>
          <p:cNvSpPr/>
          <p:nvPr/>
        </p:nvSpPr>
        <p:spPr>
          <a:xfrm>
            <a:off x="6354526" y="1084229"/>
            <a:ext cx="2531462" cy="369332"/>
          </a:xfrm>
          <a:prstGeom prst="rect">
            <a:avLst/>
          </a:prstGeom>
        </p:spPr>
        <p:txBody>
          <a:bodyPr wrap="none">
            <a:spAutoFit/>
          </a:bodyPr>
          <a:lstStyle/>
          <a:p>
            <a:r>
              <a:rPr lang="fa-IR" b="1" dirty="0">
                <a:latin typeface="Times New Roman" panose="02020603050405020304" pitchFamily="18" charset="0"/>
                <a:ea typeface="Times New Roman" panose="02020603050405020304" pitchFamily="18" charset="0"/>
                <a:cs typeface="B Nazanin" panose="00000400000000000000" pitchFamily="2" charset="-78"/>
              </a:rPr>
              <a:t>روش‌هاي کاهش آسيب‌پذيري </a:t>
            </a:r>
            <a:endParaRPr lang="en-AU" dirty="0"/>
          </a:p>
        </p:txBody>
      </p:sp>
      <p:sp>
        <p:nvSpPr>
          <p:cNvPr id="7" name="Rectangle 6"/>
          <p:cNvSpPr/>
          <p:nvPr/>
        </p:nvSpPr>
        <p:spPr>
          <a:xfrm>
            <a:off x="7906233" y="1672373"/>
            <a:ext cx="979755" cy="369332"/>
          </a:xfrm>
          <a:prstGeom prst="rect">
            <a:avLst/>
          </a:prstGeom>
        </p:spPr>
        <p:txBody>
          <a:bodyPr wrap="none">
            <a:spAutoFit/>
          </a:bodyPr>
          <a:lstStyle/>
          <a:p>
            <a:pPr marL="0" lvl="3" algn="justLow" rtl="1">
              <a:spcBef>
                <a:spcPts val="900"/>
              </a:spcBef>
              <a:spcAft>
                <a:spcPts val="0"/>
              </a:spcAft>
              <a:tabLst>
                <a:tab pos="899795" algn="l"/>
              </a:tabLst>
            </a:pP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موضع‌يابي</a:t>
            </a:r>
          </a:p>
        </p:txBody>
      </p:sp>
      <p:sp>
        <p:nvSpPr>
          <p:cNvPr id="8" name="Rectangle 7"/>
          <p:cNvSpPr/>
          <p:nvPr/>
        </p:nvSpPr>
        <p:spPr>
          <a:xfrm>
            <a:off x="821635" y="2135868"/>
            <a:ext cx="8064353" cy="3077766"/>
          </a:xfrm>
          <a:prstGeom prst="rect">
            <a:avLst/>
          </a:prstGeom>
        </p:spPr>
        <p:txBody>
          <a:bodyPr wrap="square">
            <a:spAutoFit/>
          </a:bodyPr>
          <a:lstStyle/>
          <a:p>
            <a:pPr indent="180340" algn="justLow" rtl="1">
              <a:lnSpc>
                <a:spcPct val="150000"/>
              </a:lnSpc>
              <a:spcBef>
                <a:spcPts val="600"/>
              </a:spcBef>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منظور از موضع‌يابي، احداث تاسيسات در مواضعي است كه در عين اينكه چنين تاسيساتي را قادر به انجام ماموريت خود مي‌نمايد، احتمال آسيب‌ ديدن آنها را در مقابل تهديدات احتمالي كاهش مي‌دهد. </a:t>
            </a:r>
          </a:p>
          <a:p>
            <a:pPr algn="justLow" rtl="1">
              <a:lnSpc>
                <a:spcPct val="150000"/>
              </a:lnSpc>
              <a:spcBef>
                <a:spcPts val="600"/>
              </a:spcBef>
              <a:spcAft>
                <a:spcPts val="0"/>
              </a:spcAft>
            </a:pPr>
            <a:r>
              <a:rPr lang="fa-IR" dirty="0" smtClean="0">
                <a:latin typeface="Times New Roman" panose="02020603050405020304" pitchFamily="18" charset="0"/>
                <a:ea typeface="Times New Roman" panose="02020603050405020304" pitchFamily="18" charset="0"/>
                <a:cs typeface="B Nazanin" panose="00000400000000000000" pitchFamily="2" charset="-78"/>
              </a:rPr>
              <a:t>مواردي </a:t>
            </a:r>
            <a:r>
              <a:rPr lang="fa-IR" dirty="0">
                <a:latin typeface="Times New Roman" panose="02020603050405020304" pitchFamily="18" charset="0"/>
                <a:ea typeface="Times New Roman" panose="02020603050405020304" pitchFamily="18" charset="0"/>
                <a:cs typeface="B Nazanin" panose="00000400000000000000" pitchFamily="2" charset="-78"/>
              </a:rPr>
              <a:t>كه در موضع‌يابي لازم است مورد توجه قرار گيرند عبارت است از:</a:t>
            </a:r>
            <a:endParaRPr lang="en-AU" dirty="0">
              <a:latin typeface="Arial" panose="020B0604020202020204" pitchFamily="34" charset="0"/>
              <a:ea typeface="Times New Roman" panose="02020603050405020304" pitchFamily="18" charset="0"/>
              <a:cs typeface="Zar"/>
            </a:endParaRPr>
          </a:p>
          <a:p>
            <a:pPr marL="342900" lvl="0" indent="-342900" algn="just" rtl="1">
              <a:lnSpc>
                <a:spcPct val="150000"/>
              </a:lnSpc>
              <a:spcAft>
                <a:spcPts val="0"/>
              </a:spcAft>
              <a:buSzPts val="900"/>
              <a:buFont typeface="Wingdings" panose="05000000000000000000" pitchFamily="2" charset="2"/>
              <a:buChar char="v"/>
              <a:tabLst>
                <a:tab pos="53975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عنصر مورد نظر بتواند ماموريت خود را به انجام برساند</a:t>
            </a:r>
            <a:endParaRPr lang="en-AU" dirty="0">
              <a:latin typeface="Arial" panose="020B0604020202020204" pitchFamily="34" charset="0"/>
              <a:ea typeface="Times New Roman" panose="02020603050405020304" pitchFamily="18" charset="0"/>
              <a:cs typeface="Zar"/>
            </a:endParaRPr>
          </a:p>
          <a:p>
            <a:pPr marL="342900" lvl="0" indent="-342900" algn="just" rtl="1">
              <a:lnSpc>
                <a:spcPct val="150000"/>
              </a:lnSpc>
              <a:spcAft>
                <a:spcPts val="0"/>
              </a:spcAft>
              <a:buSzPts val="900"/>
              <a:buFont typeface="Wingdings" panose="05000000000000000000" pitchFamily="2" charset="2"/>
              <a:buChar char="v"/>
              <a:tabLst>
                <a:tab pos="53975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امكان رعايت اصل پراكندگي در موضع مورد نظر وجود داشته باشد.</a:t>
            </a:r>
            <a:endParaRPr lang="en-AU" dirty="0">
              <a:latin typeface="Arial" panose="020B0604020202020204" pitchFamily="34" charset="0"/>
              <a:ea typeface="Times New Roman" panose="02020603050405020304" pitchFamily="18" charset="0"/>
              <a:cs typeface="Zar"/>
            </a:endParaRPr>
          </a:p>
          <a:p>
            <a:pPr marL="342900" lvl="0" indent="-342900" algn="just" rtl="1">
              <a:lnSpc>
                <a:spcPct val="150000"/>
              </a:lnSpc>
              <a:spcAft>
                <a:spcPts val="0"/>
              </a:spcAft>
              <a:buSzPts val="900"/>
              <a:buFont typeface="Wingdings" panose="05000000000000000000" pitchFamily="2" charset="2"/>
              <a:buChar char="v"/>
              <a:tabLst>
                <a:tab pos="53975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بتوان از عوارض محيطي براي كاهش تهديد (كاهش احتمال هدف قرار گرفتن و يا كاهش احتمال برخورد عامل آسيب) بهره گرفت. </a:t>
            </a:r>
            <a:endParaRPr lang="en-AU" dirty="0">
              <a:effectLst/>
              <a:latin typeface="Arial" panose="020B0604020202020204" pitchFamily="34" charset="0"/>
              <a:ea typeface="Times New Roman" panose="02020603050405020304" pitchFamily="18" charset="0"/>
              <a:cs typeface="Zar"/>
            </a:endParaRPr>
          </a:p>
        </p:txBody>
      </p:sp>
      <p:sp>
        <p:nvSpPr>
          <p:cNvPr id="9"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216664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16</a:t>
            </a:r>
            <a:endParaRPr lang="en-AU" dirty="0"/>
          </a:p>
        </p:txBody>
      </p:sp>
      <p:sp>
        <p:nvSpPr>
          <p:cNvPr id="4" name="TextBox 3"/>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5" name="Rectangle 4"/>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مراتب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6" name="Rectangle 5"/>
          <p:cNvSpPr/>
          <p:nvPr/>
        </p:nvSpPr>
        <p:spPr>
          <a:xfrm>
            <a:off x="6354526" y="1084229"/>
            <a:ext cx="2531462" cy="369332"/>
          </a:xfrm>
          <a:prstGeom prst="rect">
            <a:avLst/>
          </a:prstGeom>
        </p:spPr>
        <p:txBody>
          <a:bodyPr wrap="none">
            <a:spAutoFit/>
          </a:bodyPr>
          <a:lstStyle/>
          <a:p>
            <a:r>
              <a:rPr lang="fa-IR" b="1" dirty="0">
                <a:latin typeface="Times New Roman" panose="02020603050405020304" pitchFamily="18" charset="0"/>
                <a:ea typeface="Times New Roman" panose="02020603050405020304" pitchFamily="18" charset="0"/>
                <a:cs typeface="B Nazanin" panose="00000400000000000000" pitchFamily="2" charset="-78"/>
              </a:rPr>
              <a:t>روش‌هاي کاهش آسيب‌پذيري </a:t>
            </a:r>
            <a:endParaRPr lang="en-AU" dirty="0"/>
          </a:p>
        </p:txBody>
      </p:sp>
      <p:sp>
        <p:nvSpPr>
          <p:cNvPr id="7" name="Rectangle 6"/>
          <p:cNvSpPr/>
          <p:nvPr/>
        </p:nvSpPr>
        <p:spPr>
          <a:xfrm>
            <a:off x="7824479" y="1737859"/>
            <a:ext cx="1061509" cy="369332"/>
          </a:xfrm>
          <a:prstGeom prst="rect">
            <a:avLst/>
          </a:prstGeom>
        </p:spPr>
        <p:txBody>
          <a:bodyPr wrap="none">
            <a:spAutoFit/>
          </a:bodyPr>
          <a:lstStyle/>
          <a:p>
            <a:pPr algn="r" rtl="1"/>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مقاوم‌سازي</a:t>
            </a:r>
            <a:endParaRPr lang="en-AU" dirty="0">
              <a:solidFill>
                <a:srgbClr val="FF0000"/>
              </a:solidFill>
            </a:endParaRPr>
          </a:p>
        </p:txBody>
      </p:sp>
      <p:sp>
        <p:nvSpPr>
          <p:cNvPr id="8" name="Rectangle 7"/>
          <p:cNvSpPr/>
          <p:nvPr/>
        </p:nvSpPr>
        <p:spPr>
          <a:xfrm>
            <a:off x="1378226" y="3412863"/>
            <a:ext cx="7571624" cy="1200329"/>
          </a:xfrm>
          <a:prstGeom prst="rect">
            <a:avLst/>
          </a:prstGeom>
        </p:spPr>
        <p:txBody>
          <a:bodyPr wrap="square">
            <a:spAutoFit/>
          </a:bodyPr>
          <a:lstStyle/>
          <a:p>
            <a:pPr algn="justLow" rtl="1">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عبارت است از ايجاد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هرگونه </a:t>
            </a: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حفاظ</a:t>
            </a:r>
            <a:r>
              <a:rPr lang="fa-IR" dirty="0">
                <a:latin typeface="Times New Roman" panose="02020603050405020304" pitchFamily="18" charset="0"/>
                <a:ea typeface="Times New Roman" panose="02020603050405020304" pitchFamily="18" charset="0"/>
                <a:cs typeface="B Nazanin" panose="00000400000000000000" pitchFamily="2" charset="-78"/>
              </a:rPr>
              <a:t> كه در مقابل اصابت مستقيم بمب، راكت، موشك، گلوله توپخانه، خمپاره يا تركش آنها مقاومت نموده، مانع صدمه رسيدن به نفرات و يا تجهيزات مي‌گردد. ديوارهايي كه براي انعكاس، تقليل يا يكنواخت و پراكنده نمودن آثار فشارهاي انفجار و جلوگيري از تركش سلاحها ايجاد مي‌شود از انواع استحكامات به شمار مي‌روند.</a:t>
            </a:r>
            <a:endParaRPr lang="en-AU" sz="1100" dirty="0">
              <a:effectLst/>
              <a:latin typeface="Arial" panose="020B0604020202020204" pitchFamily="34" charset="0"/>
              <a:ea typeface="Times New Roman" panose="02020603050405020304" pitchFamily="18" charset="0"/>
              <a:cs typeface="Zar"/>
            </a:endParaRPr>
          </a:p>
        </p:txBody>
      </p:sp>
      <p:sp>
        <p:nvSpPr>
          <p:cNvPr id="9" name="Rectangle 8"/>
          <p:cNvSpPr/>
          <p:nvPr/>
        </p:nvSpPr>
        <p:spPr>
          <a:xfrm>
            <a:off x="781878" y="2124755"/>
            <a:ext cx="8104110" cy="646331"/>
          </a:xfrm>
          <a:prstGeom prst="rect">
            <a:avLst/>
          </a:prstGeom>
        </p:spPr>
        <p:txBody>
          <a:bodyPr wrap="square">
            <a:spAutoFit/>
          </a:bodyPr>
          <a:lstStyle/>
          <a:p>
            <a:pPr algn="justLow" rtl="1">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عبارت است از </a:t>
            </a: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طراحي و احداث </a:t>
            </a:r>
            <a:r>
              <a:rPr lang="fa-IR" dirty="0">
                <a:latin typeface="Times New Roman" panose="02020603050405020304" pitchFamily="18" charset="0"/>
                <a:ea typeface="Times New Roman" panose="02020603050405020304" pitchFamily="18" charset="0"/>
                <a:cs typeface="B Nazanin" panose="00000400000000000000" pitchFamily="2" charset="-78"/>
              </a:rPr>
              <a:t>تاسيسات كليدي به گونه‌اي که كل مجموعه يا اجزاي كليدي آن در مقابل اصابت مستقيم بمب و موشک مقاوم باشند.</a:t>
            </a:r>
            <a:endParaRPr lang="en-AU" sz="1100" dirty="0">
              <a:effectLst/>
              <a:latin typeface="Arial" panose="020B0604020202020204" pitchFamily="34" charset="0"/>
              <a:ea typeface="Times New Roman" panose="02020603050405020304" pitchFamily="18" charset="0"/>
              <a:cs typeface="Zar"/>
            </a:endParaRPr>
          </a:p>
        </p:txBody>
      </p:sp>
      <p:sp>
        <p:nvSpPr>
          <p:cNvPr id="10" name="Rectangle 9"/>
          <p:cNvSpPr/>
          <p:nvPr/>
        </p:nvSpPr>
        <p:spPr>
          <a:xfrm>
            <a:off x="7854678" y="2847635"/>
            <a:ext cx="1095172" cy="369332"/>
          </a:xfrm>
          <a:prstGeom prst="rect">
            <a:avLst/>
          </a:prstGeom>
        </p:spPr>
        <p:txBody>
          <a:bodyPr wrap="none">
            <a:spAutoFit/>
          </a:bodyPr>
          <a:lstStyle/>
          <a:p>
            <a:pPr algn="r" rtl="1"/>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استحکامات</a:t>
            </a:r>
            <a:endParaRPr lang="en-AU" dirty="0">
              <a:solidFill>
                <a:srgbClr val="FF0000"/>
              </a:solidFill>
            </a:endParaRPr>
          </a:p>
        </p:txBody>
      </p:sp>
      <p:sp>
        <p:nvSpPr>
          <p:cNvPr id="11"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1642501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17</a:t>
            </a:r>
            <a:endParaRPr lang="en-AU" dirty="0"/>
          </a:p>
        </p:txBody>
      </p:sp>
      <p:sp>
        <p:nvSpPr>
          <p:cNvPr id="4" name="TextBox 3"/>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5" name="Rectangle 4"/>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مراتب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6" name="Rectangle 5"/>
          <p:cNvSpPr/>
          <p:nvPr/>
        </p:nvSpPr>
        <p:spPr>
          <a:xfrm>
            <a:off x="6354526" y="1084229"/>
            <a:ext cx="2531462" cy="369332"/>
          </a:xfrm>
          <a:prstGeom prst="rect">
            <a:avLst/>
          </a:prstGeom>
        </p:spPr>
        <p:txBody>
          <a:bodyPr wrap="none">
            <a:spAutoFit/>
          </a:bodyPr>
          <a:lstStyle/>
          <a:p>
            <a:r>
              <a:rPr lang="fa-IR" b="1" dirty="0">
                <a:latin typeface="Times New Roman" panose="02020603050405020304" pitchFamily="18" charset="0"/>
                <a:ea typeface="Times New Roman" panose="02020603050405020304" pitchFamily="18" charset="0"/>
                <a:cs typeface="B Nazanin" panose="00000400000000000000" pitchFamily="2" charset="-78"/>
              </a:rPr>
              <a:t>روش‌هاي کاهش آسيب‌پذيري </a:t>
            </a:r>
            <a:endParaRPr lang="en-AU" dirty="0"/>
          </a:p>
        </p:txBody>
      </p:sp>
      <p:sp>
        <p:nvSpPr>
          <p:cNvPr id="7" name="Rectangle 6"/>
          <p:cNvSpPr/>
          <p:nvPr/>
        </p:nvSpPr>
        <p:spPr>
          <a:xfrm>
            <a:off x="8010971" y="1456962"/>
            <a:ext cx="816249" cy="369332"/>
          </a:xfrm>
          <a:prstGeom prst="rect">
            <a:avLst/>
          </a:prstGeom>
        </p:spPr>
        <p:txBody>
          <a:bodyPr wrap="none">
            <a:spAutoFit/>
          </a:bodyPr>
          <a:lstStyle/>
          <a:p>
            <a:pPr algn="r" rtl="1"/>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افزونگي</a:t>
            </a:r>
            <a:endParaRPr lang="en-AU" dirty="0">
              <a:solidFill>
                <a:srgbClr val="FF0000"/>
              </a:solidFill>
            </a:endParaRPr>
          </a:p>
        </p:txBody>
      </p:sp>
      <p:sp>
        <p:nvSpPr>
          <p:cNvPr id="8" name="Rectangle 7"/>
          <p:cNvSpPr/>
          <p:nvPr/>
        </p:nvSpPr>
        <p:spPr>
          <a:xfrm>
            <a:off x="1007165" y="1757450"/>
            <a:ext cx="7820055" cy="4324261"/>
          </a:xfrm>
          <a:prstGeom prst="rect">
            <a:avLst/>
          </a:prstGeom>
        </p:spPr>
        <p:txBody>
          <a:bodyPr wrap="square">
            <a:spAutoFit/>
          </a:bodyPr>
          <a:lstStyle/>
          <a:p>
            <a:pPr indent="180340" algn="r" rtl="1">
              <a:spcBef>
                <a:spcPts val="600"/>
              </a:spcBef>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منظور از افزونگي وجود</a:t>
            </a:r>
            <a:r>
              <a:rPr lang="fa-IR" b="1"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سيستم‌ها و تجهيزات جايگزين در صورت قطع كاركرد سيستم‌‌ها و قطعات اصلي (اوليه) است. در واقع افزونگي به کل سيستم اين امکان را مي‌‌دهد که حتي در صورت از دست رفتن برخي از قطعات و تجهيزات بتواند كاركرد خود را از مسيرهاي ديگر جاري ساخته و به اجرا درآورد.</a:t>
            </a:r>
            <a:r>
              <a:rPr lang="fa-IR" b="1" dirty="0">
                <a:latin typeface="Times New Roman" panose="02020603050405020304" pitchFamily="18" charset="0"/>
                <a:ea typeface="Times New Roman" panose="02020603050405020304" pitchFamily="18" charset="0"/>
                <a:cs typeface="B Nazanin" panose="00000400000000000000" pitchFamily="2" charset="-78"/>
              </a:rPr>
              <a:t> </a:t>
            </a:r>
            <a:endParaRPr lang="fa-IR" b="1" dirty="0" smtClean="0">
              <a:latin typeface="Times New Roman" panose="02020603050405020304" pitchFamily="18" charset="0"/>
              <a:ea typeface="Times New Roman" panose="02020603050405020304" pitchFamily="18" charset="0"/>
              <a:cs typeface="B Nazanin" panose="00000400000000000000" pitchFamily="2" charset="-78"/>
            </a:endParaRPr>
          </a:p>
          <a:p>
            <a:pPr indent="180340" algn="r" rtl="1">
              <a:spcBef>
                <a:spcPts val="600"/>
              </a:spcBef>
              <a:spcAft>
                <a:spcPts val="0"/>
              </a:spcAft>
            </a:pPr>
            <a:r>
              <a:rPr lang="fa-IR" b="1" dirty="0" smtClean="0">
                <a:effectLst/>
                <a:latin typeface="Times New Roman" panose="02020603050405020304" pitchFamily="18" charset="0"/>
                <a:ea typeface="Times New Roman" panose="02020603050405020304" pitchFamily="18" charset="0"/>
                <a:cs typeface="B Nazanin" panose="00000400000000000000" pitchFamily="2" charset="-78"/>
              </a:rPr>
              <a:t>دو رویکرد متداول افزونگی:</a:t>
            </a:r>
          </a:p>
          <a:p>
            <a:pPr algn="r" rtl="1"/>
            <a:r>
              <a:rPr lang="fa-IR" b="1" dirty="0">
                <a:solidFill>
                  <a:srgbClr val="0070C0"/>
                </a:solidFill>
                <a:cs typeface="B Nazanin" panose="00000400000000000000" pitchFamily="2" charset="-78"/>
              </a:rPr>
              <a:t>الف</a:t>
            </a:r>
            <a:r>
              <a:rPr lang="fa-IR" b="1" dirty="0" smtClean="0">
                <a:solidFill>
                  <a:srgbClr val="0070C0"/>
                </a:solidFill>
                <a:cs typeface="B Nazanin" panose="00000400000000000000" pitchFamily="2" charset="-78"/>
              </a:rPr>
              <a:t>) </a:t>
            </a:r>
            <a:r>
              <a:rPr lang="fa-IR" b="1" dirty="0">
                <a:solidFill>
                  <a:srgbClr val="0070C0"/>
                </a:solidFill>
                <a:cs typeface="B Nazanin" panose="00000400000000000000" pitchFamily="2" charset="-78"/>
              </a:rPr>
              <a:t>استفاده از سيستم‌هاي پشتيبان</a:t>
            </a:r>
            <a:endParaRPr lang="en-AU" b="1" dirty="0">
              <a:solidFill>
                <a:srgbClr val="0070C0"/>
              </a:solidFill>
              <a:cs typeface="B Nazanin" panose="00000400000000000000" pitchFamily="2" charset="-78"/>
            </a:endParaRPr>
          </a:p>
          <a:p>
            <a:pPr algn="just" rtl="1"/>
            <a:r>
              <a:rPr lang="fa-IR" dirty="0">
                <a:cs typeface="B Nazanin" panose="00000400000000000000" pitchFamily="2" charset="-78"/>
              </a:rPr>
              <a:t> در اين رويكرد، براي اجزاي حياتي، سيستم‌هاي پشتيبان در نظر گرفته مي‌شود تا درصورت از دست رفتن سيستم اصلي سيستم‌هاي پشتيبان به سرعت وارد مدار شده و جايگزين اجزاي از دست رفته گردند. سيستم‌هاي پشتيبان يا مي‌‌توانند به گونه‌اي طراحي شوند كه به طور كامل كاركرد سيستم اوليه را تامين كنند، كه البته مستلزم صرف هزينه‌هاي بيشتري است، يا اينكه صرفا كاركرد حياتي آن را انجام دهند</a:t>
            </a:r>
            <a:r>
              <a:rPr lang="fa-IR" dirty="0" smtClean="0">
                <a:cs typeface="B Nazanin" panose="00000400000000000000" pitchFamily="2" charset="-78"/>
              </a:rPr>
              <a:t>.</a:t>
            </a:r>
          </a:p>
          <a:p>
            <a:pPr algn="just" rtl="1"/>
            <a:endParaRPr lang="en-AU" dirty="0">
              <a:cs typeface="B Nazanin" panose="00000400000000000000" pitchFamily="2" charset="-78"/>
            </a:endParaRPr>
          </a:p>
          <a:p>
            <a:pPr algn="r" rtl="1"/>
            <a:r>
              <a:rPr lang="fa-IR" b="1" dirty="0">
                <a:solidFill>
                  <a:srgbClr val="0070C0"/>
                </a:solidFill>
                <a:cs typeface="B Nazanin" panose="00000400000000000000" pitchFamily="2" charset="-78"/>
              </a:rPr>
              <a:t>ب</a:t>
            </a:r>
            <a:r>
              <a:rPr lang="fa-IR" b="1" dirty="0" smtClean="0">
                <a:solidFill>
                  <a:srgbClr val="0070C0"/>
                </a:solidFill>
                <a:cs typeface="B Nazanin" panose="00000400000000000000" pitchFamily="2" charset="-78"/>
              </a:rPr>
              <a:t>) </a:t>
            </a:r>
            <a:r>
              <a:rPr lang="fa-IR" b="1" dirty="0">
                <a:solidFill>
                  <a:srgbClr val="0070C0"/>
                </a:solidFill>
                <a:cs typeface="B Nazanin" panose="00000400000000000000" pitchFamily="2" charset="-78"/>
              </a:rPr>
              <a:t>سيستم‌هاي دوگانه با كاركرد همزمان</a:t>
            </a:r>
            <a:endParaRPr lang="en-AU" b="1" dirty="0">
              <a:solidFill>
                <a:srgbClr val="0070C0"/>
              </a:solidFill>
              <a:cs typeface="B Nazanin" panose="00000400000000000000" pitchFamily="2" charset="-78"/>
            </a:endParaRPr>
          </a:p>
          <a:p>
            <a:pPr algn="just" rtl="1"/>
            <a:r>
              <a:rPr lang="fa-IR" dirty="0">
                <a:cs typeface="B Nazanin" panose="00000400000000000000" pitchFamily="2" charset="-78"/>
              </a:rPr>
              <a:t>منظور آن است كه طراحي سيستم اصلي به گونه‌اي انجام شود كه همواره و در شريط كاركرد معمولي دو مسير براي جاري ساختن كاركرد و انجام ماموريت وجود داشته باشد. اين دو </a:t>
            </a:r>
            <a:r>
              <a:rPr lang="fa-IR" dirty="0" smtClean="0">
                <a:cs typeface="B Nazanin" panose="00000400000000000000" pitchFamily="2" charset="-78"/>
              </a:rPr>
              <a:t>مسير مي‌توانند </a:t>
            </a:r>
            <a:r>
              <a:rPr lang="fa-IR" dirty="0">
                <a:cs typeface="B Nazanin" panose="00000400000000000000" pitchFamily="2" charset="-78"/>
              </a:rPr>
              <a:t>به گونه‌اي طراحي شوند كه هريك به تنهايي نيز كاركرد مورد انتظار را ايفا كنند يا اينكه در صورت از دست رفتن يك مسير، صرفا قادر به ايفاي كاركرد حياتي باشند. </a:t>
            </a:r>
            <a:endParaRPr lang="en-AU" dirty="0">
              <a:effectLst/>
              <a:latin typeface="Arial" panose="020B0604020202020204" pitchFamily="34" charset="0"/>
              <a:ea typeface="Times New Roman" panose="02020603050405020304" pitchFamily="18" charset="0"/>
              <a:cs typeface="B Nazanin" panose="00000400000000000000" pitchFamily="2" charset="-78"/>
            </a:endParaRPr>
          </a:p>
        </p:txBody>
      </p:sp>
      <p:sp>
        <p:nvSpPr>
          <p:cNvPr id="9" name="Footer Placeholder 3"/>
          <p:cNvSpPr>
            <a:spLocks noGrp="1"/>
          </p:cNvSpPr>
          <p:nvPr>
            <p:ph type="ftr" sz="quarter" idx="11"/>
          </p:nvPr>
        </p:nvSpPr>
        <p:spPr>
          <a:xfrm>
            <a:off x="4279283" y="6037512"/>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3651717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18</a:t>
            </a:r>
            <a:endParaRPr lang="en-AU" dirty="0"/>
          </a:p>
        </p:txBody>
      </p:sp>
      <p:sp>
        <p:nvSpPr>
          <p:cNvPr id="4" name="Rectangle 3"/>
          <p:cNvSpPr/>
          <p:nvPr/>
        </p:nvSpPr>
        <p:spPr>
          <a:xfrm>
            <a:off x="6841839" y="1737859"/>
            <a:ext cx="2044149" cy="369332"/>
          </a:xfrm>
          <a:prstGeom prst="rect">
            <a:avLst/>
          </a:prstGeom>
        </p:spPr>
        <p:txBody>
          <a:bodyPr wrap="none">
            <a:spAutoFit/>
          </a:bodyPr>
          <a:lstStyle/>
          <a:p>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پراكندگي و تمركززدايي</a:t>
            </a:r>
            <a:endParaRPr lang="en-AU" dirty="0">
              <a:solidFill>
                <a:srgbClr val="FF0000"/>
              </a:solidFill>
            </a:endParaRPr>
          </a:p>
        </p:txBody>
      </p:sp>
      <p:sp>
        <p:nvSpPr>
          <p:cNvPr id="5" name="TextBox 4"/>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6" name="Rectangle 5"/>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مراتب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7" name="Rectangle 6"/>
          <p:cNvSpPr/>
          <p:nvPr/>
        </p:nvSpPr>
        <p:spPr>
          <a:xfrm>
            <a:off x="6354526" y="1084229"/>
            <a:ext cx="2531462" cy="369332"/>
          </a:xfrm>
          <a:prstGeom prst="rect">
            <a:avLst/>
          </a:prstGeom>
        </p:spPr>
        <p:txBody>
          <a:bodyPr wrap="none">
            <a:spAutoFit/>
          </a:bodyPr>
          <a:lstStyle/>
          <a:p>
            <a:r>
              <a:rPr lang="fa-IR" b="1" dirty="0">
                <a:latin typeface="Times New Roman" panose="02020603050405020304" pitchFamily="18" charset="0"/>
                <a:ea typeface="Times New Roman" panose="02020603050405020304" pitchFamily="18" charset="0"/>
                <a:cs typeface="B Nazanin" panose="00000400000000000000" pitchFamily="2" charset="-78"/>
              </a:rPr>
              <a:t>روش‌هاي کاهش آسيب‌پذيري </a:t>
            </a:r>
            <a:endParaRPr lang="en-AU" dirty="0"/>
          </a:p>
        </p:txBody>
      </p:sp>
      <p:sp>
        <p:nvSpPr>
          <p:cNvPr id="8" name="Rectangle 7"/>
          <p:cNvSpPr/>
          <p:nvPr/>
        </p:nvSpPr>
        <p:spPr>
          <a:xfrm>
            <a:off x="808383" y="2149210"/>
            <a:ext cx="8077605" cy="923330"/>
          </a:xfrm>
          <a:prstGeom prst="rect">
            <a:avLst/>
          </a:prstGeom>
        </p:spPr>
        <p:txBody>
          <a:bodyPr wrap="square">
            <a:spAutoFit/>
          </a:bodyPr>
          <a:lstStyle/>
          <a:p>
            <a:pPr indent="180340" algn="justLow" rtl="1">
              <a:spcBef>
                <a:spcPts val="600"/>
              </a:spcBef>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به معني گسترش، باز و پخش نمودن و تمركززدايي نيروها، تجهيزات، تأسيسات و يا فعاليتهاي خودي، به منظور تقليل آسيب‌پذيري آنها در مقابل عمليات دشمن است، به طوري كه </a:t>
            </a: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مجموعه‌اي از آنها هدف واحدي </a:t>
            </a:r>
            <a:r>
              <a:rPr lang="fa-IR" dirty="0">
                <a:latin typeface="Times New Roman" panose="02020603050405020304" pitchFamily="18" charset="0"/>
                <a:ea typeface="Times New Roman" panose="02020603050405020304" pitchFamily="18" charset="0"/>
                <a:cs typeface="B Nazanin" panose="00000400000000000000" pitchFamily="2" charset="-78"/>
              </a:rPr>
              <a:t>را تشكيل </a:t>
            </a: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ندهند</a:t>
            </a:r>
            <a:r>
              <a:rPr lang="fa-IR" dirty="0">
                <a:latin typeface="Times New Roman" panose="02020603050405020304" pitchFamily="18" charset="0"/>
                <a:ea typeface="Times New Roman" panose="02020603050405020304" pitchFamily="18" charset="0"/>
                <a:cs typeface="B Nazanin" panose="00000400000000000000" pitchFamily="2" charset="-78"/>
              </a:rPr>
              <a:t>.</a:t>
            </a:r>
            <a:endParaRPr lang="en-AU" sz="1100" dirty="0">
              <a:effectLst/>
              <a:latin typeface="Arial" panose="020B0604020202020204" pitchFamily="34" charset="0"/>
              <a:ea typeface="Times New Roman" panose="02020603050405020304" pitchFamily="18" charset="0"/>
              <a:cs typeface="Zar"/>
            </a:endParaRPr>
          </a:p>
        </p:txBody>
      </p:sp>
      <p:sp>
        <p:nvSpPr>
          <p:cNvPr id="9" name="Rectangle 8"/>
          <p:cNvSpPr/>
          <p:nvPr/>
        </p:nvSpPr>
        <p:spPr>
          <a:xfrm>
            <a:off x="7760359" y="3164874"/>
            <a:ext cx="1125629" cy="369332"/>
          </a:xfrm>
          <a:prstGeom prst="rect">
            <a:avLst/>
          </a:prstGeom>
        </p:spPr>
        <p:txBody>
          <a:bodyPr wrap="none">
            <a:spAutoFit/>
          </a:bodyPr>
          <a:lstStyle/>
          <a:p>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متفرق‌سازي</a:t>
            </a:r>
            <a:endParaRPr lang="en-AU" dirty="0">
              <a:solidFill>
                <a:srgbClr val="FF0000"/>
              </a:solidFill>
            </a:endParaRPr>
          </a:p>
        </p:txBody>
      </p:sp>
      <p:sp>
        <p:nvSpPr>
          <p:cNvPr id="10" name="Rectangle 9"/>
          <p:cNvSpPr/>
          <p:nvPr/>
        </p:nvSpPr>
        <p:spPr>
          <a:xfrm>
            <a:off x="1478675" y="3675424"/>
            <a:ext cx="7405849" cy="1200329"/>
          </a:xfrm>
          <a:prstGeom prst="rect">
            <a:avLst/>
          </a:prstGeom>
        </p:spPr>
        <p:txBody>
          <a:bodyPr wrap="square">
            <a:spAutoFit/>
          </a:bodyPr>
          <a:lstStyle/>
          <a:p>
            <a:pPr indent="180340" algn="justLow" rtl="1">
              <a:spcBef>
                <a:spcPts val="600"/>
              </a:spcBef>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منظور از متفرق‌سازي، جداسازي بخشي يا بخشهايي از تجهيزات، قطعات يدکي، مواد و ساير وسائل و انتقال آنها به محلي غير از محل استقرار دائمي و نجات آنها از تاثير يک حمله هوايي موشکي احتمالي است.</a:t>
            </a:r>
            <a:r>
              <a:rPr lang="fa-IR" dirty="0">
                <a:latin typeface="Arial" panose="020B0604020202020204" pitchFamily="34" charset="0"/>
                <a:ea typeface="Times New Roman" panose="02020603050405020304" pitchFamily="18" charset="0"/>
                <a:cs typeface="Times New Roman" panose="02020603050405020304" pitchFamily="18" charset="0"/>
              </a:rPr>
              <a:t> </a:t>
            </a:r>
            <a:r>
              <a:rPr lang="fa-IR" dirty="0">
                <a:latin typeface="Times New Roman" panose="02020603050405020304" pitchFamily="18" charset="0"/>
                <a:ea typeface="Times New Roman" panose="02020603050405020304" pitchFamily="18" charset="0"/>
                <a:cs typeface="B Nazanin" panose="00000400000000000000" pitchFamily="2" charset="-78"/>
              </a:rPr>
              <a:t>مانند انتقال هواپيماهاي مسافربري به فرودگاه‌هاي دورتر از برد سلاحهاي دشمن يا انتقال تجهيزات حساس قابل حمل از محل اصلي به محلي كه داراي امنيت و حفاظت بالاتر</a:t>
            </a:r>
            <a:r>
              <a:rPr lang="ar-SA" dirty="0">
                <a:latin typeface="Times New Roman" panose="02020603050405020304" pitchFamily="18" charset="0"/>
                <a:ea typeface="Times New Roman" panose="02020603050405020304" pitchFamily="18" charset="0"/>
                <a:cs typeface="B Nazanin" panose="00000400000000000000" pitchFamily="2" charset="-78"/>
              </a:rPr>
              <a:t> مي‌باشد</a:t>
            </a:r>
            <a:r>
              <a:rPr lang="en-AU" dirty="0">
                <a:latin typeface="Times New Roman" panose="02020603050405020304" pitchFamily="18" charset="0"/>
                <a:ea typeface="Times New Roman" panose="02020603050405020304" pitchFamily="18" charset="0"/>
                <a:cs typeface="B Nazanin" panose="00000400000000000000" pitchFamily="2" charset="-78"/>
              </a:rPr>
              <a:t>.</a:t>
            </a:r>
            <a:endParaRPr lang="en-AU" sz="1100" dirty="0">
              <a:effectLst/>
              <a:latin typeface="Arial" panose="020B0604020202020204" pitchFamily="34" charset="0"/>
              <a:ea typeface="Times New Roman" panose="02020603050405020304" pitchFamily="18" charset="0"/>
              <a:cs typeface="Zar"/>
            </a:endParaRPr>
          </a:p>
        </p:txBody>
      </p:sp>
      <p:sp>
        <p:nvSpPr>
          <p:cNvPr id="11"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2284132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19</a:t>
            </a:r>
            <a:endParaRPr lang="en-AU" dirty="0"/>
          </a:p>
        </p:txBody>
      </p:sp>
      <p:sp>
        <p:nvSpPr>
          <p:cNvPr id="4" name="TextBox 3"/>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5" name="Rectangle 4"/>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مراتب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6" name="Rectangle 5"/>
          <p:cNvSpPr/>
          <p:nvPr/>
        </p:nvSpPr>
        <p:spPr>
          <a:xfrm>
            <a:off x="6354526" y="1084229"/>
            <a:ext cx="2613216" cy="369332"/>
          </a:xfrm>
          <a:prstGeom prst="rect">
            <a:avLst/>
          </a:prstGeom>
        </p:spPr>
        <p:txBody>
          <a:bodyPr wrap="none">
            <a:spAutoFit/>
          </a:bodyPr>
          <a:lstStyle/>
          <a:p>
            <a:r>
              <a:rPr lang="fa-IR" b="1" dirty="0">
                <a:cs typeface="B Nazanin" panose="00000400000000000000" pitchFamily="2" charset="-78"/>
              </a:rPr>
              <a:t>احياي كاركرد حياتي و بازسازي</a:t>
            </a:r>
            <a:endParaRPr lang="en-AU" dirty="0">
              <a:cs typeface="B Nazanin" panose="00000400000000000000" pitchFamily="2" charset="-78"/>
            </a:endParaRPr>
          </a:p>
        </p:txBody>
      </p:sp>
      <p:sp>
        <p:nvSpPr>
          <p:cNvPr id="7" name="Rectangle 6"/>
          <p:cNvSpPr/>
          <p:nvPr/>
        </p:nvSpPr>
        <p:spPr>
          <a:xfrm>
            <a:off x="702365" y="1453561"/>
            <a:ext cx="8090453" cy="1754326"/>
          </a:xfrm>
          <a:prstGeom prst="rect">
            <a:avLst/>
          </a:prstGeom>
        </p:spPr>
        <p:txBody>
          <a:bodyPr wrap="square">
            <a:spAutoFit/>
          </a:bodyPr>
          <a:lstStyle/>
          <a:p>
            <a:pPr indent="180340" algn="just" rtl="1">
              <a:spcBef>
                <a:spcPts val="600"/>
              </a:spcBef>
              <a:spcAft>
                <a:spcPts val="0"/>
              </a:spcAft>
            </a:pPr>
            <a:r>
              <a:rPr lang="fa-IR" dirty="0">
                <a:latin typeface="Times New Roman" panose="02020603050405020304" pitchFamily="18" charset="0"/>
                <a:ea typeface="Times New Roman" panose="02020603050405020304" pitchFamily="18" charset="0"/>
                <a:cs typeface="B Nazanin" panose="00000400000000000000" pitchFamily="2" charset="-78"/>
              </a:rPr>
              <a:t>منظور تواني است که به موجب آن نيروهاي مورد تهاجم را قادر مي‌‌سازد پس از مورد هدف قرار گرفتن تاسيسات، آنها را مجددا به کارکرد حداقلي خود بازگرداند تا بتوانند در شرايط جنگ همچنان به خدمت‌‌رساني ادامه دهند.</a:t>
            </a:r>
            <a:endParaRPr lang="en-AU" sz="1100" dirty="0">
              <a:latin typeface="Arial" panose="020B0604020202020204" pitchFamily="34" charset="0"/>
              <a:ea typeface="Times New Roman" panose="02020603050405020304" pitchFamily="18" charset="0"/>
              <a:cs typeface="Zar"/>
            </a:endParaRPr>
          </a:p>
          <a:p>
            <a:pPr algn="just" rtl="1"/>
            <a:endParaRPr lang="fa-IR"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 rtl="1"/>
            <a:r>
              <a:rPr lang="fa-IR" dirty="0" smtClean="0">
                <a:latin typeface="Times New Roman" panose="02020603050405020304" pitchFamily="18" charset="0"/>
                <a:ea typeface="Times New Roman" panose="02020603050405020304" pitchFamily="18" charset="0"/>
                <a:cs typeface="B Nazanin" panose="00000400000000000000" pitchFamily="2" charset="-78"/>
              </a:rPr>
              <a:t>اين </a:t>
            </a:r>
            <a:r>
              <a:rPr lang="fa-IR" dirty="0">
                <a:latin typeface="Times New Roman" panose="02020603050405020304" pitchFamily="18" charset="0"/>
                <a:ea typeface="Times New Roman" panose="02020603050405020304" pitchFamily="18" charset="0"/>
                <a:cs typeface="B Nazanin" panose="00000400000000000000" pitchFamily="2" charset="-78"/>
              </a:rPr>
              <a:t>عبارت همچنين بر بازسازي خسارات وارد آمده و بازگرداندن تاسيسات به چرخه خدمت پس از جنگ نيز دلالت مي‌‌کند. بازسازي با هدف خدمت و بهره‌برداري در زمان صلح از حوزه تعريف پدافند غيرعامل خارج بوده و </a:t>
            </a:r>
            <a:r>
              <a:rPr lang="fa-IR" dirty="0">
                <a:solidFill>
                  <a:srgbClr val="0070C0"/>
                </a:solidFill>
                <a:latin typeface="Times New Roman" panose="02020603050405020304" pitchFamily="18" charset="0"/>
                <a:ea typeface="Times New Roman" panose="02020603050405020304" pitchFamily="18" charset="0"/>
                <a:cs typeface="B Nazanin" panose="00000400000000000000" pitchFamily="2" charset="-78"/>
              </a:rPr>
              <a:t>صرفا تحويل تاسيسات از </a:t>
            </a: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مديريت شرايط بحران </a:t>
            </a:r>
            <a:r>
              <a:rPr lang="fa-IR" dirty="0">
                <a:solidFill>
                  <a:srgbClr val="0070C0"/>
                </a:solidFill>
                <a:latin typeface="Times New Roman" panose="02020603050405020304" pitchFamily="18" charset="0"/>
                <a:ea typeface="Times New Roman" panose="02020603050405020304" pitchFamily="18" charset="0"/>
                <a:cs typeface="B Nazanin" panose="00000400000000000000" pitchFamily="2" charset="-78"/>
              </a:rPr>
              <a:t>به </a:t>
            </a: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مديريت شرايط عادي </a:t>
            </a:r>
            <a:r>
              <a:rPr lang="fa-IR" dirty="0">
                <a:solidFill>
                  <a:srgbClr val="0070C0"/>
                </a:solidFill>
                <a:latin typeface="Times New Roman" panose="02020603050405020304" pitchFamily="18" charset="0"/>
                <a:ea typeface="Times New Roman" panose="02020603050405020304" pitchFamily="18" charset="0"/>
                <a:cs typeface="B Nazanin" panose="00000400000000000000" pitchFamily="2" charset="-78"/>
              </a:rPr>
              <a:t>از </a:t>
            </a: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وظايف پدافند غيرعامل </a:t>
            </a:r>
            <a:r>
              <a:rPr lang="fa-IR" dirty="0">
                <a:solidFill>
                  <a:srgbClr val="0070C0"/>
                </a:solidFill>
                <a:latin typeface="Times New Roman" panose="02020603050405020304" pitchFamily="18" charset="0"/>
                <a:ea typeface="Times New Roman" panose="02020603050405020304" pitchFamily="18" charset="0"/>
                <a:cs typeface="B Nazanin" panose="00000400000000000000" pitchFamily="2" charset="-78"/>
              </a:rPr>
              <a:t>است</a:t>
            </a:r>
            <a:r>
              <a:rPr lang="fa-IR" dirty="0"/>
              <a:t>.</a:t>
            </a:r>
            <a:endParaRPr lang="en-AU" dirty="0"/>
          </a:p>
        </p:txBody>
      </p:sp>
      <p:pic>
        <p:nvPicPr>
          <p:cNvPr id="8" name="Picture 7"/>
          <p:cNvPicPr>
            <a:picLocks noChangeAspect="1"/>
          </p:cNvPicPr>
          <p:nvPr/>
        </p:nvPicPr>
        <p:blipFill>
          <a:blip r:embed="rId2"/>
          <a:stretch>
            <a:fillRect/>
          </a:stretch>
        </p:blipFill>
        <p:spPr>
          <a:xfrm>
            <a:off x="2740889" y="3689975"/>
            <a:ext cx="4920245" cy="1375622"/>
          </a:xfrm>
          <a:prstGeom prst="rect">
            <a:avLst/>
          </a:prstGeom>
        </p:spPr>
      </p:pic>
      <p:sp>
        <p:nvSpPr>
          <p:cNvPr id="9"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352523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email">
            <a:extLst>
              <a:ext uri="{28A0092B-C50C-407E-A947-70E740481C1C}">
                <a14:useLocalDpi xmlns:a14="http://schemas.microsoft.com/office/drawing/2010/main" val="0"/>
              </a:ext>
            </a:extLst>
          </a:blip>
          <a:srcRect r="-826"/>
          <a:stretch/>
        </p:blipFill>
        <p:spPr bwMode="auto">
          <a:xfrm>
            <a:off x="6910473" y="1346200"/>
            <a:ext cx="1535027" cy="2832100"/>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
        <p:nvSpPr>
          <p:cNvPr id="3" name="Text Box 74"/>
          <p:cNvSpPr txBox="1"/>
          <p:nvPr/>
        </p:nvSpPr>
        <p:spPr>
          <a:xfrm>
            <a:off x="2257426" y="4178300"/>
            <a:ext cx="5768126" cy="6162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rtl="1">
              <a:lnSpc>
                <a:spcPct val="115000"/>
              </a:lnSpc>
            </a:pPr>
            <a:r>
              <a:rPr lang="fa-IR" sz="1500" b="1" dirty="0">
                <a:solidFill>
                  <a:schemeClr val="tx1"/>
                </a:solidFill>
                <a:ea typeface="Calibri"/>
                <a:cs typeface="B Mitra" panose="00000400000000000000" pitchFamily="2" charset="-78"/>
              </a:rPr>
              <a:t>از بیانات مقام معظم رهبری</a:t>
            </a:r>
            <a:r>
              <a:rPr lang="fa-IR" sz="1500" b="1" baseline="30000" dirty="0">
                <a:solidFill>
                  <a:schemeClr val="tx1"/>
                </a:solidFill>
                <a:ea typeface="Calibri"/>
                <a:cs typeface="B Mitra" panose="00000400000000000000" pitchFamily="2" charset="-78"/>
              </a:rPr>
              <a:t>(مدظله‏العالی)</a:t>
            </a:r>
            <a:endParaRPr lang="en-US" sz="2100" b="1" baseline="30000" dirty="0">
              <a:solidFill>
                <a:schemeClr val="tx1"/>
              </a:solidFill>
              <a:ea typeface="Calibri"/>
              <a:cs typeface="B Mitra" panose="00000400000000000000" pitchFamily="2" charset="-78"/>
            </a:endParaRPr>
          </a:p>
          <a:p>
            <a:pPr rtl="1">
              <a:lnSpc>
                <a:spcPct val="115000"/>
              </a:lnSpc>
            </a:pPr>
            <a:r>
              <a:rPr lang="fa-IR" sz="1350" dirty="0">
                <a:solidFill>
                  <a:schemeClr val="tx1"/>
                </a:solidFill>
                <a:ea typeface="Calibri"/>
                <a:cs typeface="B Mitra" panose="00000400000000000000" pitchFamily="2" charset="-78"/>
              </a:rPr>
              <a:t>در دیدار با مسئولین سازمان پدافند غیرعامل کشور و رؤسای کمیته­ها در سازمان­ها و دستگاه­های اجرایی -  آبان 1391   </a:t>
            </a:r>
            <a:endParaRPr lang="en-US" sz="1350" dirty="0">
              <a:solidFill>
                <a:schemeClr val="tx1"/>
              </a:solidFill>
              <a:ea typeface="Calibri"/>
              <a:cs typeface="B Mitra" panose="00000400000000000000" pitchFamily="2" charset="-78"/>
            </a:endParaRPr>
          </a:p>
        </p:txBody>
      </p:sp>
      <p:sp>
        <p:nvSpPr>
          <p:cNvPr id="4" name="Rectangle 3"/>
          <p:cNvSpPr/>
          <p:nvPr/>
        </p:nvSpPr>
        <p:spPr>
          <a:xfrm>
            <a:off x="2234565" y="1284445"/>
            <a:ext cx="4478482" cy="2700300"/>
          </a:xfrm>
          <a:prstGeom prst="rect">
            <a:avLst/>
          </a:prstGeom>
        </p:spPr>
        <p:txBody>
          <a:bodyPr wrap="square">
            <a:noAutofit/>
          </a:bodyPr>
          <a:lstStyle/>
          <a:p>
            <a:pPr algn="just" rtl="1">
              <a:lnSpc>
                <a:spcPct val="115000"/>
              </a:lnSpc>
              <a:spcBef>
                <a:spcPts val="431"/>
              </a:spcBef>
            </a:pPr>
            <a:r>
              <a:rPr lang="fa-IR" sz="2100" b="1" dirty="0">
                <a:solidFill>
                  <a:srgbClr val="C00000"/>
                </a:solidFill>
                <a:latin typeface="Calibri"/>
                <a:ea typeface="Calibri"/>
                <a:cs typeface="B Nazanin" pitchFamily="2" charset="-78"/>
              </a:rPr>
              <a:t>ما باید به مسئله(</a:t>
            </a:r>
            <a:r>
              <a:rPr lang="fa-IR" sz="2100" b="1" dirty="0">
                <a:solidFill>
                  <a:srgbClr val="106430"/>
                </a:solidFill>
                <a:latin typeface="Calibri"/>
                <a:ea typeface="Calibri"/>
                <a:cs typeface="B Nazanin" pitchFamily="2" charset="-78"/>
              </a:rPr>
              <a:t>پدافند غیرعامل</a:t>
            </a:r>
            <a:r>
              <a:rPr lang="fa-IR" sz="2100" b="1" dirty="0">
                <a:solidFill>
                  <a:srgbClr val="C00000"/>
                </a:solidFill>
                <a:latin typeface="Calibri"/>
                <a:ea typeface="Calibri"/>
                <a:cs typeface="B Nazanin" pitchFamily="2" charset="-78"/>
              </a:rPr>
              <a:t>) با </a:t>
            </a:r>
            <a:r>
              <a:rPr lang="fa-IR" sz="2100" b="1" dirty="0">
                <a:solidFill>
                  <a:srgbClr val="106430"/>
                </a:solidFill>
                <a:latin typeface="Calibri"/>
                <a:ea typeface="Calibri"/>
                <a:cs typeface="B Nazanin" pitchFamily="2" charset="-78"/>
              </a:rPr>
              <a:t>نگاه علمی </a:t>
            </a:r>
            <a:r>
              <a:rPr lang="fa-IR" sz="2100" b="1" dirty="0">
                <a:solidFill>
                  <a:srgbClr val="C00000"/>
                </a:solidFill>
                <a:latin typeface="Calibri"/>
                <a:ea typeface="Calibri"/>
                <a:cs typeface="B Nazanin" pitchFamily="2" charset="-78"/>
              </a:rPr>
              <a:t>نگاه بکنیم و مسئله را از سطح و ظاهر فقط </a:t>
            </a:r>
            <a:r>
              <a:rPr lang="fa-IR" sz="2100" b="1" dirty="0" smtClean="0">
                <a:solidFill>
                  <a:srgbClr val="C00000"/>
                </a:solidFill>
                <a:latin typeface="Calibri"/>
                <a:ea typeface="Calibri"/>
                <a:cs typeface="B Nazanin" pitchFamily="2" charset="-78"/>
              </a:rPr>
              <a:t>نبینیم </a:t>
            </a:r>
            <a:r>
              <a:rPr lang="fa-IR" sz="2100" b="1" dirty="0">
                <a:solidFill>
                  <a:srgbClr val="C00000"/>
                </a:solidFill>
                <a:latin typeface="Calibri"/>
                <a:ea typeface="Calibri"/>
                <a:cs typeface="B Nazanin" pitchFamily="2" charset="-78"/>
              </a:rPr>
              <a:t>بلکه </a:t>
            </a:r>
            <a:r>
              <a:rPr lang="fa-IR" sz="2100" b="1" dirty="0">
                <a:solidFill>
                  <a:srgbClr val="106430"/>
                </a:solidFill>
                <a:latin typeface="Calibri"/>
                <a:ea typeface="Calibri"/>
                <a:cs typeface="B Nazanin" pitchFamily="2" charset="-78"/>
              </a:rPr>
              <a:t>ریشه</a:t>
            </a:r>
            <a:r>
              <a:rPr lang="en-US" sz="2100" b="1" dirty="0">
                <a:solidFill>
                  <a:srgbClr val="106430"/>
                </a:solidFill>
                <a:latin typeface="Calibri"/>
                <a:ea typeface="Calibri"/>
                <a:cs typeface="B Nazanin" pitchFamily="2" charset="-78"/>
              </a:rPr>
              <a:t>­</a:t>
            </a:r>
            <a:r>
              <a:rPr lang="fa-IR" sz="2100" b="1" dirty="0">
                <a:solidFill>
                  <a:srgbClr val="106430"/>
                </a:solidFill>
                <a:latin typeface="Calibri"/>
                <a:ea typeface="Calibri"/>
                <a:cs typeface="B Nazanin" pitchFamily="2" charset="-78"/>
              </a:rPr>
              <a:t>های مسئله </a:t>
            </a:r>
            <a:r>
              <a:rPr lang="fa-IR" sz="2100" b="1" dirty="0">
                <a:solidFill>
                  <a:srgbClr val="C00000"/>
                </a:solidFill>
                <a:latin typeface="Calibri"/>
                <a:ea typeface="Calibri"/>
                <a:cs typeface="B Nazanin" pitchFamily="2" charset="-78"/>
              </a:rPr>
              <a:t>را پیدا کنیم و </a:t>
            </a:r>
            <a:r>
              <a:rPr lang="fa-IR" sz="2100" b="1" dirty="0">
                <a:solidFill>
                  <a:srgbClr val="106430"/>
                </a:solidFill>
                <a:latin typeface="Calibri"/>
                <a:ea typeface="Calibri"/>
                <a:cs typeface="B Nazanin" pitchFamily="2" charset="-78"/>
              </a:rPr>
              <a:t>سازوکارهای علمی </a:t>
            </a:r>
            <a:r>
              <a:rPr lang="fa-IR" sz="2100" b="1" dirty="0">
                <a:solidFill>
                  <a:srgbClr val="C00000"/>
                </a:solidFill>
                <a:latin typeface="Calibri"/>
                <a:ea typeface="Calibri"/>
                <a:cs typeface="B Nazanin" pitchFamily="2" charset="-78"/>
              </a:rPr>
              <a:t>آن را کشف کنیم و ببینیم  چکار باید کرد. این بسیار خوب است و راهش هم، همین کار در</a:t>
            </a:r>
            <a:r>
              <a:rPr lang="fa-IR" sz="2100" b="1" dirty="0">
                <a:solidFill>
                  <a:srgbClr val="632423"/>
                </a:solidFill>
                <a:latin typeface="Calibri"/>
                <a:ea typeface="Calibri"/>
                <a:cs typeface="B Nazanin" pitchFamily="2" charset="-78"/>
              </a:rPr>
              <a:t> </a:t>
            </a:r>
            <a:r>
              <a:rPr lang="fa-IR" sz="2100" b="1" dirty="0">
                <a:solidFill>
                  <a:srgbClr val="106430"/>
                </a:solidFill>
                <a:latin typeface="Calibri"/>
                <a:ea typeface="Calibri"/>
                <a:cs typeface="B Nazanin" pitchFamily="2" charset="-78"/>
              </a:rPr>
              <a:t>دانشگاه ها و تحقیق </a:t>
            </a:r>
            <a:r>
              <a:rPr lang="fa-IR" sz="2100" b="1" dirty="0">
                <a:solidFill>
                  <a:srgbClr val="C00000"/>
                </a:solidFill>
                <a:latin typeface="Calibri"/>
                <a:ea typeface="Calibri"/>
                <a:cs typeface="B Nazanin" pitchFamily="2" charset="-78"/>
              </a:rPr>
              <a:t>است، منتها بر اساس همه اینها یک مدیریت لازم است.</a:t>
            </a:r>
            <a:endParaRPr lang="en-US" sz="1200" dirty="0">
              <a:latin typeface="Calibri"/>
              <a:ea typeface="Calibri"/>
              <a:cs typeface="B Nazanin" pitchFamily="2" charset="-78"/>
            </a:endParaRPr>
          </a:p>
          <a:p>
            <a:pPr>
              <a:lnSpc>
                <a:spcPct val="115000"/>
              </a:lnSpc>
            </a:pPr>
            <a:r>
              <a:rPr lang="en-US" sz="825" dirty="0">
                <a:latin typeface="Calibri"/>
                <a:ea typeface="Calibri"/>
                <a:cs typeface="B Nazanin" pitchFamily="2" charset="-78"/>
              </a:rPr>
              <a:t> </a:t>
            </a:r>
          </a:p>
        </p:txBody>
      </p:sp>
    </p:spTree>
    <p:extLst>
      <p:ext uri="{BB962C8B-B14F-4D97-AF65-F5344CB8AC3E}">
        <p14:creationId xmlns:p14="http://schemas.microsoft.com/office/powerpoint/2010/main" val="4185749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1">
              <a:lnSpc>
                <a:spcPct val="107000"/>
              </a:lnSpc>
              <a:spcAft>
                <a:spcPts val="800"/>
              </a:spcAft>
            </a:pPr>
            <a:r>
              <a:rPr lang="fa-IR" smtClean="0"/>
              <a:t>دانشگاه بیرجند، </a:t>
            </a:r>
            <a:r>
              <a:rPr lang="fa-IR" smtClean="0">
                <a:ea typeface="Calibri" panose="020F0502020204030204" pitchFamily="34" charset="0"/>
              </a:rPr>
              <a:t>کمیته پدافند غیرعامل</a:t>
            </a:r>
            <a:endParaRPr lang="fa-IR" dirty="0" smtClean="0">
              <a:ea typeface="Calibri" panose="020F0502020204030204" pitchFamily="34" charset="0"/>
            </a:endParaRPr>
          </a:p>
        </p:txBody>
      </p:sp>
      <p:sp>
        <p:nvSpPr>
          <p:cNvPr id="3" name="Slide Number Placeholder 2"/>
          <p:cNvSpPr>
            <a:spLocks noGrp="1"/>
          </p:cNvSpPr>
          <p:nvPr>
            <p:ph type="sldNum" sz="quarter" idx="12"/>
          </p:nvPr>
        </p:nvSpPr>
        <p:spPr/>
        <p:txBody>
          <a:bodyPr/>
          <a:lstStyle/>
          <a:p>
            <a:r>
              <a:rPr lang="fa-IR" dirty="0" smtClean="0"/>
              <a:t>20</a:t>
            </a:r>
            <a:endParaRPr lang="en-AU" dirty="0"/>
          </a:p>
        </p:txBody>
      </p:sp>
      <p:sp>
        <p:nvSpPr>
          <p:cNvPr id="4" name="TextBox 3"/>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5" name="Rectangle 4"/>
          <p:cNvSpPr/>
          <p:nvPr/>
        </p:nvSpPr>
        <p:spPr>
          <a:xfrm>
            <a:off x="5536298" y="2795542"/>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a:t>
            </a:r>
            <a:r>
              <a:rPr lang="fa-IR" b="1" dirty="0" smtClean="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رویکرد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6" name="Rectangle 5"/>
          <p:cNvSpPr/>
          <p:nvPr/>
        </p:nvSpPr>
        <p:spPr>
          <a:xfrm>
            <a:off x="2611348" y="1553537"/>
            <a:ext cx="1247457"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fa-IR" sz="2400" b="1" dirty="0">
                <a:solidFill>
                  <a:srgbClr val="00B050"/>
                </a:solidFill>
                <a:latin typeface="Times New Roman" panose="02020603050405020304" pitchFamily="18" charset="0"/>
                <a:ea typeface="Times New Roman" panose="02020603050405020304" pitchFamily="18" charset="0"/>
                <a:cs typeface="B Nazanin" panose="00000400000000000000" pitchFamily="2" charset="-78"/>
              </a:rPr>
              <a:t>پيش‌بينانه</a:t>
            </a:r>
            <a:endParaRPr lang="en-AU" sz="2400" dirty="0">
              <a:solidFill>
                <a:srgbClr val="00B050"/>
              </a:solidFill>
            </a:endParaRPr>
          </a:p>
        </p:txBody>
      </p:sp>
      <p:sp>
        <p:nvSpPr>
          <p:cNvPr id="7" name="Rectangle 6"/>
          <p:cNvSpPr/>
          <p:nvPr/>
        </p:nvSpPr>
        <p:spPr>
          <a:xfrm>
            <a:off x="2598524" y="2750812"/>
            <a:ext cx="1260281" cy="461665"/>
          </a:xfrm>
          <a:prstGeom prst="rect">
            <a:avLst/>
          </a:prstGeom>
        </p:spPr>
        <p:txBody>
          <a:bodyPr wrap="none">
            <a:spAutoFit/>
          </a:bodyPr>
          <a:lstStyle/>
          <a:p>
            <a:pPr algn="r" rtl="1"/>
            <a:r>
              <a:rPr lang="fa-IR" sz="2400" b="1"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پيشگیرانه</a:t>
            </a:r>
            <a:endParaRPr lang="en-AU" sz="2400" dirty="0">
              <a:solidFill>
                <a:srgbClr val="7030A0"/>
              </a:solidFill>
              <a:effectLst>
                <a:outerShdw blurRad="38100" dist="38100" dir="2700000" algn="tl">
                  <a:srgbClr val="000000">
                    <a:alpha val="43137"/>
                  </a:srgbClr>
                </a:outerShdw>
              </a:effectLst>
            </a:endParaRPr>
          </a:p>
        </p:txBody>
      </p:sp>
      <p:sp>
        <p:nvSpPr>
          <p:cNvPr id="8" name="Rectangle 7"/>
          <p:cNvSpPr/>
          <p:nvPr/>
        </p:nvSpPr>
        <p:spPr>
          <a:xfrm>
            <a:off x="2838975" y="4064957"/>
            <a:ext cx="1019830" cy="461665"/>
          </a:xfrm>
          <a:prstGeom prst="rect">
            <a:avLst/>
          </a:prstGeom>
        </p:spPr>
        <p:txBody>
          <a:bodyPr wrap="none">
            <a:spAutoFit/>
          </a:bodyPr>
          <a:lstStyle/>
          <a:p>
            <a:pPr algn="r" rtl="1"/>
            <a:r>
              <a:rPr lang="fa-IR"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واکنشی</a:t>
            </a:r>
            <a:endParaRPr lang="en-AU" sz="2400" dirty="0">
              <a:solidFill>
                <a:srgbClr val="C00000"/>
              </a:solidFill>
              <a:effectLst>
                <a:outerShdw blurRad="38100" dist="38100" dir="2700000" algn="tl">
                  <a:srgbClr val="000000">
                    <a:alpha val="43137"/>
                  </a:srgbClr>
                </a:outerShdw>
              </a:effectLst>
            </a:endParaRPr>
          </a:p>
        </p:txBody>
      </p:sp>
      <p:cxnSp>
        <p:nvCxnSpPr>
          <p:cNvPr id="10" name="Straight Arrow Connector 9"/>
          <p:cNvCxnSpPr>
            <a:stCxn id="5" idx="1"/>
          </p:cNvCxnSpPr>
          <p:nvPr/>
        </p:nvCxnSpPr>
        <p:spPr>
          <a:xfrm flipH="1" flipV="1">
            <a:off x="3959146" y="1939439"/>
            <a:ext cx="1577152" cy="10407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a:endCxn id="7" idx="3"/>
          </p:cNvCxnSpPr>
          <p:nvPr/>
        </p:nvCxnSpPr>
        <p:spPr>
          <a:xfrm flipH="1">
            <a:off x="3858805" y="2980208"/>
            <a:ext cx="1677493" cy="14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1"/>
            <a:endCxn id="8" idx="3"/>
          </p:cNvCxnSpPr>
          <p:nvPr/>
        </p:nvCxnSpPr>
        <p:spPr>
          <a:xfrm flipH="1">
            <a:off x="3858805" y="2980208"/>
            <a:ext cx="1677493" cy="13155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984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21</a:t>
            </a:r>
            <a:endParaRPr lang="en-AU" dirty="0"/>
          </a:p>
        </p:txBody>
      </p:sp>
      <p:sp>
        <p:nvSpPr>
          <p:cNvPr id="4" name="TextBox 3"/>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5" name="Rectangle 4"/>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a:t>
            </a:r>
            <a:r>
              <a:rPr lang="fa-IR" b="1" dirty="0" smtClean="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رویکرد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7" name="Rectangle 6"/>
          <p:cNvSpPr/>
          <p:nvPr/>
        </p:nvSpPr>
        <p:spPr>
          <a:xfrm>
            <a:off x="7904629" y="942310"/>
            <a:ext cx="981359" cy="369332"/>
          </a:xfrm>
          <a:prstGeom prst="rect">
            <a:avLst/>
          </a:prstGeom>
        </p:spPr>
        <p:txBody>
          <a:bodyPr wrap="none">
            <a:spAutoFit/>
          </a:bodyPr>
          <a:lstStyle/>
          <a:p>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پيش‌بينانه</a:t>
            </a:r>
            <a:endParaRPr lang="en-AU" dirty="0">
              <a:solidFill>
                <a:srgbClr val="FF0000"/>
              </a:solidFill>
            </a:endParaRPr>
          </a:p>
        </p:txBody>
      </p:sp>
      <p:sp>
        <p:nvSpPr>
          <p:cNvPr id="8" name="Rectangle 7"/>
          <p:cNvSpPr/>
          <p:nvPr/>
        </p:nvSpPr>
        <p:spPr>
          <a:xfrm>
            <a:off x="691089" y="1242392"/>
            <a:ext cx="8194899" cy="4662815"/>
          </a:xfrm>
          <a:prstGeom prst="rect">
            <a:avLst/>
          </a:prstGeom>
        </p:spPr>
        <p:txBody>
          <a:bodyPr wrap="square">
            <a:spAutoFit/>
          </a:bodyPr>
          <a:lstStyle/>
          <a:p>
            <a:pPr algn="justLow" rtl="1">
              <a:lnSpc>
                <a:spcPct val="150000"/>
              </a:lnSpc>
              <a:spcBef>
                <a:spcPts val="600"/>
              </a:spcBef>
              <a:spcAft>
                <a:spcPts val="0"/>
              </a:spcAft>
            </a:pPr>
            <a:r>
              <a:rPr lang="fa-IR" dirty="0" smtClean="0">
                <a:latin typeface="Times New Roman" panose="02020603050405020304" pitchFamily="18" charset="0"/>
                <a:ea typeface="Times New Roman" panose="02020603050405020304" pitchFamily="18" charset="0"/>
                <a:cs typeface="B Nazanin" panose="00000400000000000000" pitchFamily="2" charset="-78"/>
              </a:rPr>
              <a:t>تهدید هنوز </a:t>
            </a:r>
            <a:r>
              <a:rPr lang="fa-IR"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واقع نشده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است </a:t>
            </a:r>
          </a:p>
          <a:p>
            <a:pPr algn="justLow" rtl="1">
              <a:lnSpc>
                <a:spcPct val="150000"/>
              </a:lnSpc>
              <a:spcBef>
                <a:spcPts val="600"/>
              </a:spcBef>
              <a:spcAft>
                <a:spcPts val="0"/>
              </a:spcAft>
            </a:pPr>
            <a:r>
              <a:rPr lang="fa-IR" dirty="0" smtClean="0">
                <a:latin typeface="Times New Roman" panose="02020603050405020304" pitchFamily="18" charset="0"/>
                <a:ea typeface="Times New Roman" panose="02020603050405020304" pitchFamily="18" charset="0"/>
                <a:cs typeface="B Nazanin" panose="00000400000000000000" pitchFamily="2" charset="-78"/>
              </a:rPr>
              <a:t>منظور </a:t>
            </a:r>
            <a:r>
              <a:rPr lang="ar-SA" dirty="0" smtClean="0">
                <a:latin typeface="Times New Roman" panose="02020603050405020304" pitchFamily="18" charset="0"/>
                <a:ea typeface="Times New Roman" panose="02020603050405020304" pitchFamily="18" charset="0"/>
                <a:cs typeface="B Nazanin" panose="00000400000000000000" pitchFamily="2" charset="-78"/>
              </a:rPr>
              <a:t>اقداماتي </a:t>
            </a:r>
            <a:r>
              <a:rPr lang="ar-SA" dirty="0">
                <a:latin typeface="Times New Roman" panose="02020603050405020304" pitchFamily="18" charset="0"/>
                <a:ea typeface="Times New Roman" panose="02020603050405020304" pitchFamily="18" charset="0"/>
                <a:cs typeface="B Nazanin" panose="00000400000000000000" pitchFamily="2" charset="-78"/>
              </a:rPr>
              <a:t>است كه در جهت كاهش آسيب‌پذيري </a:t>
            </a:r>
            <a:r>
              <a:rPr lang="ar-SA"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عناصر كليدي </a:t>
            </a:r>
            <a:r>
              <a:rPr lang="ar-SA" dirty="0">
                <a:latin typeface="Times New Roman" panose="02020603050405020304" pitchFamily="18" charset="0"/>
                <a:ea typeface="Times New Roman" panose="02020603050405020304" pitchFamily="18" charset="0"/>
                <a:cs typeface="B Nazanin" panose="00000400000000000000" pitchFamily="2" charset="-78"/>
              </a:rPr>
              <a:t>انجام مي‌شود. </a:t>
            </a:r>
            <a:endParaRPr lang="fa-IR"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Low" rtl="1">
              <a:lnSpc>
                <a:spcPct val="150000"/>
              </a:lnSpc>
              <a:spcBef>
                <a:spcPts val="600"/>
              </a:spcBef>
              <a:spcAft>
                <a:spcPts val="0"/>
              </a:spcAft>
            </a:pPr>
            <a:r>
              <a:rPr lang="ar-SA" dirty="0" smtClean="0">
                <a:latin typeface="Times New Roman" panose="02020603050405020304" pitchFamily="18" charset="0"/>
                <a:ea typeface="Times New Roman" panose="02020603050405020304" pitchFamily="18" charset="0"/>
                <a:cs typeface="B Nazanin" panose="00000400000000000000" pitchFamily="2" charset="-78"/>
              </a:rPr>
              <a:t>اين </a:t>
            </a:r>
            <a:r>
              <a:rPr lang="ar-SA" dirty="0">
                <a:latin typeface="Times New Roman" panose="02020603050405020304" pitchFamily="18" charset="0"/>
                <a:ea typeface="Times New Roman" panose="02020603050405020304" pitchFamily="18" charset="0"/>
                <a:cs typeface="B Nazanin" panose="00000400000000000000" pitchFamily="2" charset="-78"/>
              </a:rPr>
              <a:t>اقدامات اساساً احتمال وقوع خطر را با </a:t>
            </a:r>
            <a:r>
              <a:rPr lang="ar-SA" dirty="0">
                <a:solidFill>
                  <a:srgbClr val="0070C0"/>
                </a:solidFill>
                <a:latin typeface="Times New Roman" panose="02020603050405020304" pitchFamily="18" charset="0"/>
                <a:ea typeface="Times New Roman" panose="02020603050405020304" pitchFamily="18" charset="0"/>
                <a:cs typeface="B Nazanin" panose="00000400000000000000" pitchFamily="2" charset="-78"/>
              </a:rPr>
              <a:t>تغيير در ساختار و معماري </a:t>
            </a:r>
            <a:r>
              <a:rPr lang="ar-SA" dirty="0">
                <a:latin typeface="Times New Roman" panose="02020603050405020304" pitchFamily="18" charset="0"/>
                <a:ea typeface="Times New Roman" panose="02020603050405020304" pitchFamily="18" charset="0"/>
                <a:cs typeface="B Nazanin" panose="00000400000000000000" pitchFamily="2" charset="-78"/>
              </a:rPr>
              <a:t>کاهش مي‌دهد. </a:t>
            </a:r>
            <a:endParaRPr lang="fa-IR"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Low" rtl="1">
              <a:lnSpc>
                <a:spcPct val="150000"/>
              </a:lnSpc>
              <a:spcBef>
                <a:spcPts val="600"/>
              </a:spcBef>
              <a:spcAft>
                <a:spcPts val="0"/>
              </a:spcAft>
            </a:pPr>
            <a:r>
              <a:rPr lang="ar-SA" dirty="0" smtClean="0">
                <a:latin typeface="Times New Roman" panose="02020603050405020304" pitchFamily="18" charset="0"/>
                <a:ea typeface="Times New Roman" panose="02020603050405020304" pitchFamily="18" charset="0"/>
                <a:cs typeface="B Nazanin" panose="00000400000000000000" pitchFamily="2" charset="-78"/>
              </a:rPr>
              <a:t>بدين </a:t>
            </a:r>
            <a:r>
              <a:rPr lang="ar-SA" dirty="0">
                <a:latin typeface="Times New Roman" panose="02020603050405020304" pitchFamily="18" charset="0"/>
                <a:ea typeface="Times New Roman" panose="02020603050405020304" pitchFamily="18" charset="0"/>
                <a:cs typeface="B Nazanin" panose="00000400000000000000" pitchFamily="2" charset="-78"/>
              </a:rPr>
              <a:t>ترتيب حتي با وقوع تهديد انتظار مي‌رود اين اقدامات از طريق كاهش آسيب‌پذيري منجر به كاهش مخاطره گردند. </a:t>
            </a:r>
            <a:r>
              <a:rPr lang="fa-IR" dirty="0">
                <a:solidFill>
                  <a:srgbClr val="800000"/>
                </a:solidFill>
                <a:latin typeface="Times New Roman" panose="02020603050405020304" pitchFamily="18" charset="0"/>
                <a:ea typeface="Times New Roman" panose="02020603050405020304" pitchFamily="18" charset="0"/>
                <a:cs typeface="B Nazanin" panose="00000400000000000000" pitchFamily="2" charset="-78"/>
              </a:rPr>
              <a:t>  </a:t>
            </a:r>
            <a:endParaRPr lang="fa-IR" dirty="0" smtClean="0">
              <a:solidFill>
                <a:srgbClr val="800000"/>
              </a:solidFill>
              <a:latin typeface="Times New Roman" panose="02020603050405020304" pitchFamily="18" charset="0"/>
              <a:ea typeface="Times New Roman" panose="02020603050405020304" pitchFamily="18" charset="0"/>
              <a:cs typeface="B Nazanin" panose="00000400000000000000" pitchFamily="2" charset="-78"/>
            </a:endParaRPr>
          </a:p>
          <a:p>
            <a:pPr algn="justLow" rtl="1">
              <a:lnSpc>
                <a:spcPct val="150000"/>
              </a:lnSpc>
              <a:spcBef>
                <a:spcPts val="600"/>
              </a:spcBef>
              <a:spcAft>
                <a:spcPts val="0"/>
              </a:spcAft>
            </a:pPr>
            <a:r>
              <a:rPr lang="fa-IR" b="1" dirty="0">
                <a:latin typeface="Times New Roman" panose="02020603050405020304" pitchFamily="18" charset="0"/>
                <a:ea typeface="Times New Roman" panose="02020603050405020304" pitchFamily="18" charset="0"/>
                <a:cs typeface="B Nazanin" panose="00000400000000000000" pitchFamily="2" charset="-78"/>
              </a:rPr>
              <a:t>از نمونه اقدامات </a:t>
            </a:r>
            <a:r>
              <a:rPr lang="fa-IR" b="1" dirty="0" smtClean="0">
                <a:latin typeface="Times New Roman" panose="02020603050405020304" pitchFamily="18" charset="0"/>
                <a:ea typeface="Times New Roman" panose="02020603050405020304" pitchFamily="18" charset="0"/>
                <a:cs typeface="B Nazanin" panose="00000400000000000000" pitchFamily="2" charset="-78"/>
              </a:rPr>
              <a:t>پیش‌بینانه:</a:t>
            </a:r>
            <a:endParaRPr lang="fa-IR" b="1" dirty="0">
              <a:latin typeface="Times New Roman" panose="02020603050405020304" pitchFamily="18" charset="0"/>
              <a:ea typeface="Times New Roman" panose="02020603050405020304" pitchFamily="18" charset="0"/>
              <a:cs typeface="B Nazanin" panose="00000400000000000000" pitchFamily="2" charset="-78"/>
            </a:endParaRPr>
          </a:p>
          <a:p>
            <a:pPr marL="285750" indent="-285750" algn="justLow" rtl="1">
              <a:spcBef>
                <a:spcPts val="600"/>
              </a:spcBef>
              <a:spcAft>
                <a:spcPts val="0"/>
              </a:spcAft>
              <a:buFont typeface="Wingdings" panose="05000000000000000000" pitchFamily="2" charset="2"/>
              <a:buChar char="ü"/>
            </a:pPr>
            <a:r>
              <a:rPr lang="fa-IR" dirty="0" smtClean="0">
                <a:latin typeface="Times New Roman" panose="02020603050405020304" pitchFamily="18" charset="0"/>
                <a:ea typeface="Times New Roman" panose="02020603050405020304" pitchFamily="18" charset="0"/>
                <a:cs typeface="B Nazanin" panose="00000400000000000000" pitchFamily="2" charset="-78"/>
              </a:rPr>
              <a:t>موضع‌یابی</a:t>
            </a:r>
            <a:endParaRPr lang="fa-IR" dirty="0">
              <a:latin typeface="Times New Roman" panose="02020603050405020304" pitchFamily="18" charset="0"/>
              <a:ea typeface="Times New Roman" panose="02020603050405020304" pitchFamily="18" charset="0"/>
              <a:cs typeface="B Nazanin" panose="00000400000000000000" pitchFamily="2" charset="-78"/>
            </a:endParaRPr>
          </a:p>
          <a:p>
            <a:pPr marL="285750" indent="-285750" algn="justLow" rtl="1">
              <a:spcBef>
                <a:spcPts val="600"/>
              </a:spcBef>
              <a:spcAft>
                <a:spcPts val="0"/>
              </a:spcAft>
              <a:buFont typeface="Wingdings" panose="05000000000000000000" pitchFamily="2" charset="2"/>
              <a:buChar char="ü"/>
            </a:pPr>
            <a:r>
              <a:rPr lang="fa-IR" dirty="0">
                <a:latin typeface="Times New Roman" panose="02020603050405020304" pitchFamily="18" charset="0"/>
                <a:ea typeface="Times New Roman" panose="02020603050405020304" pitchFamily="18" charset="0"/>
                <a:cs typeface="B Nazanin" panose="00000400000000000000" pitchFamily="2" charset="-78"/>
              </a:rPr>
              <a:t>افزونگی</a:t>
            </a:r>
          </a:p>
          <a:p>
            <a:pPr marL="285750" indent="-285750" algn="justLow" rtl="1">
              <a:spcBef>
                <a:spcPts val="600"/>
              </a:spcBef>
              <a:spcAft>
                <a:spcPts val="0"/>
              </a:spcAft>
              <a:buFont typeface="Wingdings" panose="05000000000000000000" pitchFamily="2" charset="2"/>
              <a:buChar char="ü"/>
            </a:pPr>
            <a:r>
              <a:rPr lang="fa-IR" dirty="0">
                <a:latin typeface="Times New Roman" panose="02020603050405020304" pitchFamily="18" charset="0"/>
                <a:ea typeface="Times New Roman" panose="02020603050405020304" pitchFamily="18" charset="0"/>
                <a:cs typeface="B Nazanin" panose="00000400000000000000" pitchFamily="2" charset="-78"/>
              </a:rPr>
              <a:t>فریب</a:t>
            </a:r>
          </a:p>
          <a:p>
            <a:pPr marL="285750" indent="-285750" algn="justLow" rtl="1">
              <a:spcBef>
                <a:spcPts val="600"/>
              </a:spcBef>
              <a:spcAft>
                <a:spcPts val="0"/>
              </a:spcAft>
              <a:buFont typeface="Wingdings" panose="05000000000000000000" pitchFamily="2" charset="2"/>
              <a:buChar char="ü"/>
            </a:pPr>
            <a:r>
              <a:rPr lang="fa-IR" dirty="0">
                <a:latin typeface="Times New Roman" panose="02020603050405020304" pitchFamily="18" charset="0"/>
                <a:ea typeface="Times New Roman" panose="02020603050405020304" pitchFamily="18" charset="0"/>
                <a:cs typeface="B Nazanin" panose="00000400000000000000" pitchFamily="2" charset="-78"/>
              </a:rPr>
              <a:t>پراکندگی</a:t>
            </a:r>
          </a:p>
          <a:p>
            <a:pPr marL="285750" indent="-285750" algn="justLow" rtl="1">
              <a:spcBef>
                <a:spcPts val="600"/>
              </a:spcBef>
              <a:spcAft>
                <a:spcPts val="0"/>
              </a:spcAft>
              <a:buFont typeface="Wingdings" panose="05000000000000000000" pitchFamily="2" charset="2"/>
              <a:buChar char="ü"/>
            </a:pPr>
            <a:r>
              <a:rPr lang="fa-IR" dirty="0">
                <a:latin typeface="Times New Roman" panose="02020603050405020304" pitchFamily="18" charset="0"/>
                <a:ea typeface="Times New Roman" panose="02020603050405020304" pitchFamily="18" charset="0"/>
                <a:cs typeface="B Nazanin" panose="00000400000000000000" pitchFamily="2" charset="-78"/>
              </a:rPr>
              <a:t>تغییر الگوی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مصرف</a:t>
            </a:r>
            <a:endParaRPr lang="fa-IR" dirty="0">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9"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1850322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22</a:t>
            </a:r>
            <a:endParaRPr lang="en-AU" dirty="0"/>
          </a:p>
        </p:txBody>
      </p:sp>
      <p:sp>
        <p:nvSpPr>
          <p:cNvPr id="8" name="Rectangle 7"/>
          <p:cNvSpPr/>
          <p:nvPr/>
        </p:nvSpPr>
        <p:spPr>
          <a:xfrm>
            <a:off x="7849946" y="980783"/>
            <a:ext cx="1031051" cy="369332"/>
          </a:xfrm>
          <a:prstGeom prst="rect">
            <a:avLst/>
          </a:prstGeom>
        </p:spPr>
        <p:txBody>
          <a:bodyPr wrap="none">
            <a:spAutoFit/>
          </a:bodyPr>
          <a:lstStyle/>
          <a:p>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پيش‌گيرانه</a:t>
            </a:r>
            <a:endParaRPr lang="en-AU" dirty="0">
              <a:solidFill>
                <a:srgbClr val="FF0000"/>
              </a:solidFill>
            </a:endParaRPr>
          </a:p>
        </p:txBody>
      </p:sp>
      <p:sp>
        <p:nvSpPr>
          <p:cNvPr id="9" name="Rectangle 8"/>
          <p:cNvSpPr/>
          <p:nvPr/>
        </p:nvSpPr>
        <p:spPr>
          <a:xfrm>
            <a:off x="2051645" y="1455591"/>
            <a:ext cx="6756172" cy="4501232"/>
          </a:xfrm>
          <a:prstGeom prst="rect">
            <a:avLst/>
          </a:prstGeom>
        </p:spPr>
        <p:txBody>
          <a:bodyPr wrap="square">
            <a:spAutoFit/>
          </a:bodyPr>
          <a:lstStyle/>
          <a:p>
            <a:pPr algn="justLow" rtl="1">
              <a:lnSpc>
                <a:spcPct val="150000"/>
              </a:lnSpc>
              <a:spcBef>
                <a:spcPts val="600"/>
              </a:spcBef>
              <a:spcAft>
                <a:spcPts val="0"/>
              </a:spcAft>
            </a:pPr>
            <a:r>
              <a:rPr lang="fa-IR" dirty="0" smtClean="0">
                <a:solidFill>
                  <a:srgbClr val="7030A0"/>
                </a:solidFill>
                <a:latin typeface="Times New Roman" panose="02020603050405020304" pitchFamily="18" charset="0"/>
                <a:ea typeface="Times New Roman" panose="02020603050405020304" pitchFamily="18" charset="0"/>
                <a:cs typeface="B Nazanin" panose="00000400000000000000" pitchFamily="2" charset="-78"/>
              </a:rPr>
              <a:t>لحظاتی پیش از وقوع تهدید.</a:t>
            </a:r>
          </a:p>
          <a:p>
            <a:pPr algn="justLow" rtl="1">
              <a:lnSpc>
                <a:spcPct val="150000"/>
              </a:lnSpc>
              <a:spcBef>
                <a:spcPts val="600"/>
              </a:spcBef>
              <a:spcAft>
                <a:spcPts val="0"/>
              </a:spcAft>
            </a:pPr>
            <a:r>
              <a:rPr lang="fa-IR" dirty="0" smtClean="0">
                <a:latin typeface="Times New Roman" panose="02020603050405020304" pitchFamily="18" charset="0"/>
                <a:ea typeface="Times New Roman" panose="02020603050405020304" pitchFamily="18" charset="0"/>
                <a:cs typeface="B Nazanin" panose="00000400000000000000" pitchFamily="2" charset="-78"/>
              </a:rPr>
              <a:t>عنصر </a:t>
            </a:r>
            <a:r>
              <a:rPr lang="fa-IR" dirty="0">
                <a:latin typeface="Times New Roman" panose="02020603050405020304" pitchFamily="18" charset="0"/>
                <a:ea typeface="Times New Roman" panose="02020603050405020304" pitchFamily="18" charset="0"/>
                <a:cs typeface="B Nazanin" panose="00000400000000000000" pitchFamily="2" charset="-78"/>
              </a:rPr>
              <a:t>مورد نظر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می‌خواهد مورد </a:t>
            </a:r>
            <a:r>
              <a:rPr lang="fa-IR" dirty="0">
                <a:latin typeface="Times New Roman" panose="02020603050405020304" pitchFamily="18" charset="0"/>
                <a:ea typeface="Times New Roman" panose="02020603050405020304" pitchFamily="18" charset="0"/>
                <a:cs typeface="B Nazanin" panose="00000400000000000000" pitchFamily="2" charset="-78"/>
              </a:rPr>
              <a:t>تهاجم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قرار گیرد.</a:t>
            </a:r>
          </a:p>
          <a:p>
            <a:pPr algn="justLow" rtl="1">
              <a:lnSpc>
                <a:spcPct val="150000"/>
              </a:lnSpc>
              <a:spcBef>
                <a:spcPts val="600"/>
              </a:spcBef>
              <a:spcAft>
                <a:spcPts val="0"/>
              </a:spcAft>
            </a:pPr>
            <a:r>
              <a:rPr lang="fa-IR" dirty="0" smtClean="0">
                <a:latin typeface="Times New Roman" panose="02020603050405020304" pitchFamily="18" charset="0"/>
                <a:ea typeface="Times New Roman" panose="02020603050405020304" pitchFamily="18" charset="0"/>
                <a:cs typeface="B Nazanin" panose="00000400000000000000" pitchFamily="2" charset="-78"/>
              </a:rPr>
              <a:t>منظور اقداماتي است </a:t>
            </a:r>
            <a:r>
              <a:rPr lang="fa-IR" dirty="0">
                <a:latin typeface="Times New Roman" panose="02020603050405020304" pitchFamily="18" charset="0"/>
                <a:ea typeface="Times New Roman" panose="02020603050405020304" pitchFamily="18" charset="0"/>
                <a:cs typeface="B Nazanin" panose="00000400000000000000" pitchFamily="2" charset="-78"/>
              </a:rPr>
              <a:t>که براي </a:t>
            </a: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جلوگيري از </a:t>
            </a:r>
            <a:r>
              <a:rPr lang="fa-IR" dirty="0">
                <a:latin typeface="Times New Roman" panose="02020603050405020304" pitchFamily="18" charset="0"/>
                <a:ea typeface="Times New Roman" panose="02020603050405020304" pitchFamily="18" charset="0"/>
                <a:cs typeface="B Nazanin" panose="00000400000000000000" pitchFamily="2" charset="-78"/>
              </a:rPr>
              <a:t>رسيدن</a:t>
            </a: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عامل آسيب </a:t>
            </a:r>
            <a:r>
              <a:rPr lang="fa-IR" dirty="0">
                <a:latin typeface="Times New Roman" panose="02020603050405020304" pitchFamily="18" charset="0"/>
                <a:ea typeface="Times New Roman" panose="02020603050405020304" pitchFamily="18" charset="0"/>
                <a:cs typeface="B Nazanin" panose="00000400000000000000" pitchFamily="2" charset="-78"/>
              </a:rPr>
              <a:t>به اجزاي كليدي عنصر مورد نظر صورت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مي‌گيرد؛  </a:t>
            </a:r>
            <a:r>
              <a:rPr lang="fa-IR" dirty="0">
                <a:latin typeface="Times New Roman" panose="02020603050405020304" pitchFamily="18" charset="0"/>
                <a:ea typeface="Times New Roman" panose="02020603050405020304" pitchFamily="18" charset="0"/>
                <a:cs typeface="B Nazanin" panose="00000400000000000000" pitchFamily="2" charset="-78"/>
              </a:rPr>
              <a:t>تا از انهدام، تخريب يا قطع كاركرد آن عنصر پيش‌‌گيري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شود.</a:t>
            </a:r>
          </a:p>
          <a:p>
            <a:pPr algn="justLow" rtl="1">
              <a:lnSpc>
                <a:spcPct val="150000"/>
              </a:lnSpc>
              <a:spcBef>
                <a:spcPts val="600"/>
              </a:spcBef>
              <a:spcAft>
                <a:spcPts val="0"/>
              </a:spcAft>
            </a:pPr>
            <a:r>
              <a:rPr lang="fa-IR" b="1" dirty="0">
                <a:latin typeface="Times New Roman" panose="02020603050405020304" pitchFamily="18" charset="0"/>
                <a:ea typeface="Times New Roman" panose="02020603050405020304" pitchFamily="18" charset="0"/>
                <a:cs typeface="B Nazanin" panose="00000400000000000000" pitchFamily="2" charset="-78"/>
              </a:rPr>
              <a:t>از نمونه اقدامات پیش‌گیرانه:</a:t>
            </a:r>
          </a:p>
          <a:p>
            <a:pPr marL="285750" indent="-285750" algn="justLow" rtl="1">
              <a:spcBef>
                <a:spcPts val="600"/>
              </a:spcBef>
              <a:spcAft>
                <a:spcPts val="0"/>
              </a:spcAft>
              <a:buFont typeface="Wingdings" panose="05000000000000000000" pitchFamily="2" charset="2"/>
              <a:buChar char="ü"/>
            </a:pPr>
            <a:r>
              <a:rPr lang="fa-IR" dirty="0">
                <a:latin typeface="Times New Roman" panose="02020603050405020304" pitchFamily="18" charset="0"/>
                <a:ea typeface="Times New Roman" panose="02020603050405020304" pitchFamily="18" charset="0"/>
                <a:cs typeface="B Nazanin" panose="00000400000000000000" pitchFamily="2" charset="-78"/>
              </a:rPr>
              <a:t>استحکامات</a:t>
            </a:r>
          </a:p>
          <a:p>
            <a:pPr marL="285750" indent="-285750" algn="justLow" rtl="1">
              <a:spcBef>
                <a:spcPts val="600"/>
              </a:spcBef>
              <a:spcAft>
                <a:spcPts val="0"/>
              </a:spcAft>
              <a:buFont typeface="Wingdings" panose="05000000000000000000" pitchFamily="2" charset="2"/>
              <a:buChar char="ü"/>
            </a:pPr>
            <a:r>
              <a:rPr lang="fa-IR" dirty="0">
                <a:latin typeface="Times New Roman" panose="02020603050405020304" pitchFamily="18" charset="0"/>
                <a:ea typeface="Times New Roman" panose="02020603050405020304" pitchFamily="18" charset="0"/>
                <a:cs typeface="B Nazanin" panose="00000400000000000000" pitchFamily="2" charset="-78"/>
              </a:rPr>
              <a:t>متحرک سازی</a:t>
            </a:r>
          </a:p>
          <a:p>
            <a:pPr marL="285750" indent="-285750" algn="justLow" rtl="1">
              <a:spcBef>
                <a:spcPts val="600"/>
              </a:spcBef>
              <a:spcAft>
                <a:spcPts val="0"/>
              </a:spcAft>
              <a:buFont typeface="Wingdings" panose="05000000000000000000" pitchFamily="2" charset="2"/>
              <a:buChar char="ü"/>
            </a:pPr>
            <a:r>
              <a:rPr lang="fa-IR" dirty="0" smtClean="0">
                <a:latin typeface="Times New Roman" panose="02020603050405020304" pitchFamily="18" charset="0"/>
                <a:ea typeface="Times New Roman" panose="02020603050405020304" pitchFamily="18" charset="0"/>
                <a:cs typeface="B Nazanin" panose="00000400000000000000" pitchFamily="2" charset="-78"/>
              </a:rPr>
              <a:t>اختفاء</a:t>
            </a:r>
            <a:endParaRPr lang="fa-IR" dirty="0">
              <a:latin typeface="Times New Roman" panose="02020603050405020304" pitchFamily="18" charset="0"/>
              <a:ea typeface="Times New Roman" panose="02020603050405020304" pitchFamily="18" charset="0"/>
              <a:cs typeface="B Nazanin" panose="00000400000000000000" pitchFamily="2" charset="-78"/>
            </a:endParaRPr>
          </a:p>
          <a:p>
            <a:pPr marL="285750" indent="-285750" algn="justLow" rtl="1">
              <a:spcBef>
                <a:spcPts val="600"/>
              </a:spcBef>
              <a:spcAft>
                <a:spcPts val="0"/>
              </a:spcAft>
              <a:buFont typeface="Wingdings" panose="05000000000000000000" pitchFamily="2" charset="2"/>
              <a:buChar char="ü"/>
            </a:pPr>
            <a:r>
              <a:rPr lang="fa-IR" dirty="0">
                <a:latin typeface="Times New Roman" panose="02020603050405020304" pitchFamily="18" charset="0"/>
                <a:ea typeface="Times New Roman" panose="02020603050405020304" pitchFamily="18" charset="0"/>
                <a:cs typeface="B Nazanin" panose="00000400000000000000" pitchFamily="2" charset="-78"/>
              </a:rPr>
              <a:t>عملیات دود</a:t>
            </a:r>
          </a:p>
          <a:p>
            <a:pPr marL="285750" indent="-285750" algn="justLow" rtl="1">
              <a:spcBef>
                <a:spcPts val="600"/>
              </a:spcBef>
              <a:spcAft>
                <a:spcPts val="0"/>
              </a:spcAft>
              <a:buFont typeface="Wingdings" panose="05000000000000000000" pitchFamily="2" charset="2"/>
              <a:buChar char="ü"/>
            </a:pPr>
            <a:r>
              <a:rPr lang="fa-IR" dirty="0">
                <a:latin typeface="Times New Roman" panose="02020603050405020304" pitchFamily="18" charset="0"/>
                <a:ea typeface="Times New Roman" panose="02020603050405020304" pitchFamily="18" charset="0"/>
                <a:cs typeface="B Nazanin" panose="00000400000000000000" pitchFamily="2" charset="-78"/>
              </a:rPr>
              <a:t>بکارگیری موانع</a:t>
            </a:r>
          </a:p>
          <a:p>
            <a:pPr algn="justLow" rtl="1">
              <a:lnSpc>
                <a:spcPct val="150000"/>
              </a:lnSpc>
              <a:spcBef>
                <a:spcPts val="600"/>
              </a:spcBef>
              <a:spcAft>
                <a:spcPts val="0"/>
              </a:spcAft>
            </a:pPr>
            <a:endParaRPr lang="fa-IR" sz="1100" dirty="0" smtClean="0">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0" name="TextBox 9"/>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11" name="Rectangle 10"/>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a:t>
            </a:r>
            <a:r>
              <a:rPr lang="fa-IR" b="1" dirty="0" smtClean="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رویکرد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12"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3787894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23</a:t>
            </a:r>
            <a:endParaRPr lang="en-AU" dirty="0"/>
          </a:p>
        </p:txBody>
      </p:sp>
      <p:sp>
        <p:nvSpPr>
          <p:cNvPr id="4" name="Rectangle 3"/>
          <p:cNvSpPr/>
          <p:nvPr/>
        </p:nvSpPr>
        <p:spPr>
          <a:xfrm>
            <a:off x="8072945" y="908639"/>
            <a:ext cx="813043" cy="369332"/>
          </a:xfrm>
          <a:prstGeom prst="rect">
            <a:avLst/>
          </a:prstGeom>
        </p:spPr>
        <p:txBody>
          <a:bodyPr wrap="square">
            <a:spAutoFit/>
          </a:bodyPr>
          <a:lstStyle/>
          <a:p>
            <a:r>
              <a:rPr lang="fa-IR"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واكنشي</a:t>
            </a:r>
            <a:endParaRPr lang="en-AU" dirty="0">
              <a:solidFill>
                <a:srgbClr val="FF0000"/>
              </a:solidFill>
            </a:endParaRPr>
          </a:p>
        </p:txBody>
      </p:sp>
      <p:sp>
        <p:nvSpPr>
          <p:cNvPr id="5" name="Rectangle 4"/>
          <p:cNvSpPr/>
          <p:nvPr/>
        </p:nvSpPr>
        <p:spPr>
          <a:xfrm>
            <a:off x="874643" y="1386679"/>
            <a:ext cx="8011345" cy="4993675"/>
          </a:xfrm>
          <a:prstGeom prst="rect">
            <a:avLst/>
          </a:prstGeom>
        </p:spPr>
        <p:txBody>
          <a:bodyPr wrap="square">
            <a:spAutoFit/>
          </a:bodyPr>
          <a:lstStyle/>
          <a:p>
            <a:pPr algn="justLow" rtl="1">
              <a:lnSpc>
                <a:spcPct val="150000"/>
              </a:lnSpc>
              <a:spcBef>
                <a:spcPts val="600"/>
              </a:spcBef>
              <a:spcAft>
                <a:spcPts val="0"/>
              </a:spcAft>
            </a:pPr>
            <a:r>
              <a:rPr lang="fa-IR" dirty="0" smtClean="0">
                <a:latin typeface="Times New Roman" panose="02020603050405020304" pitchFamily="18" charset="0"/>
                <a:ea typeface="Times New Roman" panose="02020603050405020304" pitchFamily="18" charset="0"/>
                <a:cs typeface="B Nazanin" panose="00000400000000000000" pitchFamily="2" charset="-78"/>
              </a:rPr>
              <a:t>تهدید </a:t>
            </a:r>
            <a:r>
              <a:rPr lang="fa-IR" dirty="0" smtClean="0">
                <a:solidFill>
                  <a:srgbClr val="C00000"/>
                </a:solidFill>
                <a:latin typeface="Times New Roman" panose="02020603050405020304" pitchFamily="18" charset="0"/>
                <a:ea typeface="Times New Roman" panose="02020603050405020304" pitchFamily="18" charset="0"/>
                <a:cs typeface="B Nazanin" panose="00000400000000000000" pitchFamily="2" charset="-78"/>
              </a:rPr>
              <a:t>واقع شده است</a:t>
            </a:r>
            <a:r>
              <a:rPr lang="fa-IR" dirty="0" smtClean="0">
                <a:latin typeface="Times New Roman" panose="02020603050405020304" pitchFamily="18" charset="0"/>
                <a:ea typeface="Times New Roman" panose="02020603050405020304" pitchFamily="18" charset="0"/>
                <a:cs typeface="B Nazanin" panose="00000400000000000000" pitchFamily="2" charset="-78"/>
              </a:rPr>
              <a:t>.</a:t>
            </a:r>
          </a:p>
          <a:p>
            <a:pPr algn="justLow" rtl="1">
              <a:lnSpc>
                <a:spcPct val="150000"/>
              </a:lnSpc>
              <a:spcBef>
                <a:spcPts val="600"/>
              </a:spcBef>
              <a:spcAft>
                <a:spcPts val="0"/>
              </a:spcAft>
            </a:pPr>
            <a:r>
              <a:rPr lang="fa-IR"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عامل </a:t>
            </a: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آسيب</a:t>
            </a:r>
            <a:r>
              <a:rPr lang="fa-IR" dirty="0">
                <a:latin typeface="Times New Roman" panose="02020603050405020304" pitchFamily="18" charset="0"/>
                <a:ea typeface="Times New Roman" panose="02020603050405020304" pitchFamily="18" charset="0"/>
                <a:cs typeface="B Nazanin" panose="00000400000000000000" pitchFamily="2" charset="-78"/>
              </a:rPr>
              <a:t> اثر کرده و به عنصر مورد نظر </a:t>
            </a:r>
            <a:r>
              <a:rPr lang="fa-IR" dirty="0">
                <a:solidFill>
                  <a:srgbClr val="0070C0"/>
                </a:solidFill>
                <a:latin typeface="Times New Roman" panose="02020603050405020304" pitchFamily="18" charset="0"/>
                <a:ea typeface="Times New Roman" panose="02020603050405020304" pitchFamily="18" charset="0"/>
                <a:cs typeface="B Nazanin" panose="00000400000000000000" pitchFamily="2" charset="-78"/>
              </a:rPr>
              <a:t>خسارات وارد آمده است</a:t>
            </a:r>
            <a:r>
              <a:rPr lang="fa-IR" dirty="0">
                <a:latin typeface="Times New Roman" panose="02020603050405020304" pitchFamily="18" charset="0"/>
                <a:ea typeface="Times New Roman" panose="02020603050405020304" pitchFamily="18" charset="0"/>
                <a:cs typeface="B Nazanin" panose="00000400000000000000" pitchFamily="2" charset="-78"/>
              </a:rPr>
              <a:t>. </a:t>
            </a:r>
            <a:endParaRPr lang="fa-IR"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Low" rtl="1">
              <a:lnSpc>
                <a:spcPct val="150000"/>
              </a:lnSpc>
              <a:spcBef>
                <a:spcPts val="600"/>
              </a:spcBef>
              <a:spcAft>
                <a:spcPts val="0"/>
              </a:spcAft>
            </a:pPr>
            <a:r>
              <a:rPr lang="fa-IR" dirty="0" smtClean="0">
                <a:latin typeface="Times New Roman" panose="02020603050405020304" pitchFamily="18" charset="0"/>
                <a:ea typeface="Times New Roman" panose="02020603050405020304" pitchFamily="18" charset="0"/>
                <a:cs typeface="B Nazanin" panose="00000400000000000000" pitchFamily="2" charset="-78"/>
              </a:rPr>
              <a:t>در </a:t>
            </a:r>
            <a:r>
              <a:rPr lang="fa-IR" dirty="0">
                <a:latin typeface="Times New Roman" panose="02020603050405020304" pitchFamily="18" charset="0"/>
                <a:ea typeface="Times New Roman" panose="02020603050405020304" pitchFamily="18" charset="0"/>
                <a:cs typeface="B Nazanin" panose="00000400000000000000" pitchFamily="2" charset="-78"/>
              </a:rPr>
              <a:t>اين صورت اقداماتي که براي كنترل پيامدها در واکنش به تهديد رخ داده بايد انجام شود تحت عنوان اقدامات واکنشي دسته بندي مي‌شوند. </a:t>
            </a:r>
            <a:endParaRPr lang="fa-IR"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Low" rtl="1">
              <a:lnSpc>
                <a:spcPct val="150000"/>
              </a:lnSpc>
              <a:spcBef>
                <a:spcPts val="600"/>
              </a:spcBef>
            </a:pPr>
            <a:r>
              <a:rPr lang="fa-IR" b="1" dirty="0">
                <a:latin typeface="Times New Roman" panose="02020603050405020304" pitchFamily="18" charset="0"/>
                <a:ea typeface="Times New Roman" panose="02020603050405020304" pitchFamily="18" charset="0"/>
                <a:cs typeface="B Nazanin" panose="00000400000000000000" pitchFamily="2" charset="-78"/>
              </a:rPr>
              <a:t>از نمونه اقدامات </a:t>
            </a:r>
            <a:r>
              <a:rPr lang="fa-IR" b="1" dirty="0" smtClean="0">
                <a:latin typeface="Times New Roman" panose="02020603050405020304" pitchFamily="18" charset="0"/>
                <a:ea typeface="Times New Roman" panose="02020603050405020304" pitchFamily="18" charset="0"/>
                <a:cs typeface="B Nazanin" panose="00000400000000000000" pitchFamily="2" charset="-78"/>
              </a:rPr>
              <a:t>واکنشی:</a:t>
            </a:r>
          </a:p>
          <a:p>
            <a:pPr marL="285750" indent="-285750" algn="justLow" rtl="1">
              <a:spcBef>
                <a:spcPts val="600"/>
              </a:spcBef>
              <a:buFont typeface="Wingdings" panose="05000000000000000000" pitchFamily="2" charset="2"/>
              <a:buChar char="ü"/>
            </a:pPr>
            <a:r>
              <a:rPr lang="fa-IR" dirty="0" smtClean="0">
                <a:latin typeface="Times New Roman" panose="02020603050405020304" pitchFamily="18" charset="0"/>
                <a:ea typeface="Times New Roman" panose="02020603050405020304" pitchFamily="18" charset="0"/>
                <a:cs typeface="B Nazanin" panose="00000400000000000000" pitchFamily="2" charset="-78"/>
              </a:rPr>
              <a:t>هشدار</a:t>
            </a:r>
          </a:p>
          <a:p>
            <a:pPr marL="285750" indent="-285750" algn="justLow" rtl="1">
              <a:spcBef>
                <a:spcPts val="600"/>
              </a:spcBef>
              <a:buFont typeface="Wingdings" panose="05000000000000000000" pitchFamily="2" charset="2"/>
              <a:buChar char="ü"/>
            </a:pPr>
            <a:r>
              <a:rPr lang="fa-IR" dirty="0" smtClean="0">
                <a:latin typeface="Times New Roman" panose="02020603050405020304" pitchFamily="18" charset="0"/>
                <a:ea typeface="Times New Roman" panose="02020603050405020304" pitchFamily="18" charset="0"/>
                <a:cs typeface="B Nazanin" panose="00000400000000000000" pitchFamily="2" charset="-78"/>
              </a:rPr>
              <a:t>اطفاء حریق</a:t>
            </a:r>
          </a:p>
          <a:p>
            <a:pPr marL="285750" indent="-285750" algn="justLow" rtl="1">
              <a:spcBef>
                <a:spcPts val="600"/>
              </a:spcBef>
              <a:buFont typeface="Wingdings" panose="05000000000000000000" pitchFamily="2" charset="2"/>
              <a:buChar char="ü"/>
            </a:pPr>
            <a:r>
              <a:rPr lang="fa-IR" dirty="0" smtClean="0">
                <a:latin typeface="Times New Roman" panose="02020603050405020304" pitchFamily="18" charset="0"/>
                <a:ea typeface="Times New Roman" panose="02020603050405020304" pitchFamily="18" charset="0"/>
                <a:cs typeface="B Nazanin" panose="00000400000000000000" pitchFamily="2" charset="-78"/>
              </a:rPr>
              <a:t>احیاء</a:t>
            </a:r>
          </a:p>
          <a:p>
            <a:pPr marL="285750" indent="-285750" algn="justLow" rtl="1">
              <a:spcBef>
                <a:spcPts val="600"/>
              </a:spcBef>
              <a:buFont typeface="Wingdings" panose="05000000000000000000" pitchFamily="2" charset="2"/>
              <a:buChar char="ü"/>
            </a:pPr>
            <a:r>
              <a:rPr lang="fa-IR" dirty="0" smtClean="0">
                <a:latin typeface="Times New Roman" panose="02020603050405020304" pitchFamily="18" charset="0"/>
                <a:ea typeface="Times New Roman" panose="02020603050405020304" pitchFamily="18" charset="0"/>
                <a:cs typeface="B Nazanin" panose="00000400000000000000" pitchFamily="2" charset="-78"/>
              </a:rPr>
              <a:t>امداد پزشکی</a:t>
            </a:r>
          </a:p>
          <a:p>
            <a:pPr marL="285750" indent="-285750" algn="justLow" rtl="1">
              <a:spcBef>
                <a:spcPts val="600"/>
              </a:spcBef>
              <a:buFont typeface="Wingdings" panose="05000000000000000000" pitchFamily="2" charset="2"/>
              <a:buChar char="ü"/>
            </a:pPr>
            <a:r>
              <a:rPr lang="fa-IR" dirty="0" smtClean="0">
                <a:latin typeface="Times New Roman" panose="02020603050405020304" pitchFamily="18" charset="0"/>
                <a:ea typeface="Times New Roman" panose="02020603050405020304" pitchFamily="18" charset="0"/>
                <a:cs typeface="B Nazanin" panose="00000400000000000000" pitchFamily="2" charset="-78"/>
              </a:rPr>
              <a:t>کنترل تردد</a:t>
            </a:r>
            <a:endParaRPr lang="fa-IR" dirty="0">
              <a:latin typeface="Times New Roman" panose="02020603050405020304" pitchFamily="18" charset="0"/>
              <a:ea typeface="Times New Roman" panose="02020603050405020304" pitchFamily="18" charset="0"/>
              <a:cs typeface="B Nazanin" panose="00000400000000000000" pitchFamily="2" charset="-78"/>
            </a:endParaRPr>
          </a:p>
          <a:p>
            <a:pPr algn="justLow" rtl="1">
              <a:lnSpc>
                <a:spcPct val="150000"/>
              </a:lnSpc>
              <a:spcBef>
                <a:spcPts val="600"/>
              </a:spcBef>
              <a:spcAft>
                <a:spcPts val="0"/>
              </a:spcAft>
            </a:pPr>
            <a:endParaRPr lang="fa-IR"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Low" rtl="1">
              <a:lnSpc>
                <a:spcPct val="150000"/>
              </a:lnSpc>
              <a:spcBef>
                <a:spcPts val="600"/>
              </a:spcBef>
              <a:spcAft>
                <a:spcPts val="0"/>
              </a:spcAft>
            </a:pPr>
            <a:endParaRPr lang="en-AU" sz="1100" dirty="0">
              <a:effectLst/>
              <a:latin typeface="Arial" panose="020B0604020202020204" pitchFamily="34" charset="0"/>
              <a:ea typeface="Times New Roman" panose="02020603050405020304" pitchFamily="18" charset="0"/>
              <a:cs typeface="Zar"/>
            </a:endParaRPr>
          </a:p>
        </p:txBody>
      </p:sp>
      <p:sp>
        <p:nvSpPr>
          <p:cNvPr id="6" name="TextBox 5"/>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7" name="Rectangle 6"/>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a:t>
            </a:r>
            <a:r>
              <a:rPr lang="fa-IR" b="1" dirty="0" smtClean="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رویکرد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8"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3801946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24</a:t>
            </a:r>
            <a:endParaRPr lang="en-AU" dirty="0"/>
          </a:p>
        </p:txBody>
      </p:sp>
      <p:sp>
        <p:nvSpPr>
          <p:cNvPr id="5" name="TextBox 4"/>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6" name="Rectangle 5"/>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a:t>
            </a:r>
            <a:r>
              <a:rPr lang="fa-IR" b="1" dirty="0" smtClean="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رویکرد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pic>
        <p:nvPicPr>
          <p:cNvPr id="7" name="Picture 6"/>
          <p:cNvPicPr>
            <a:picLocks noChangeAspect="1"/>
          </p:cNvPicPr>
          <p:nvPr/>
        </p:nvPicPr>
        <p:blipFill>
          <a:blip r:embed="rId2"/>
          <a:stretch>
            <a:fillRect/>
          </a:stretch>
        </p:blipFill>
        <p:spPr>
          <a:xfrm>
            <a:off x="2776240" y="993749"/>
            <a:ext cx="4287168" cy="4811237"/>
          </a:xfrm>
          <a:prstGeom prst="rect">
            <a:avLst/>
          </a:prstGeom>
        </p:spPr>
      </p:pic>
      <p:sp>
        <p:nvSpPr>
          <p:cNvPr id="8"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2100740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fa-IR" dirty="0" smtClean="0"/>
              <a:t>25</a:t>
            </a:r>
            <a:endParaRPr lang="en-AU" dirty="0"/>
          </a:p>
        </p:txBody>
      </p:sp>
      <p:sp>
        <p:nvSpPr>
          <p:cNvPr id="6" name="TextBox 5"/>
          <p:cNvSpPr txBox="1"/>
          <p:nvPr/>
        </p:nvSpPr>
        <p:spPr>
          <a:xfrm>
            <a:off x="4373217" y="292100"/>
            <a:ext cx="4512771"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lvl="0" algn="r" rtl="1">
              <a:lnSpc>
                <a:spcPct val="150000"/>
              </a:lnSpc>
            </a:pPr>
            <a:r>
              <a:rPr lang="fa-IR" b="1" dirty="0">
                <a:solidFill>
                  <a:srgbClr val="0070C0"/>
                </a:solidFill>
                <a:cs typeface="B Nazanin" panose="00000400000000000000" pitchFamily="2" charset="-78"/>
              </a:rPr>
              <a:t>تشریح حلقه‌های استراتژی واردن و اهمیت صنعت برق</a:t>
            </a:r>
            <a:endParaRPr lang="en-AU" b="1" dirty="0">
              <a:solidFill>
                <a:srgbClr val="0070C0"/>
              </a:solidFill>
              <a:cs typeface="B Nazanin" panose="00000400000000000000" pitchFamily="2" charset="-78"/>
            </a:endParaRPr>
          </a:p>
        </p:txBody>
      </p:sp>
      <p:sp>
        <p:nvSpPr>
          <p:cNvPr id="7" name="Rectangle 6"/>
          <p:cNvSpPr/>
          <p:nvPr/>
        </p:nvSpPr>
        <p:spPr>
          <a:xfrm>
            <a:off x="532064" y="894094"/>
            <a:ext cx="8353924" cy="4662815"/>
          </a:xfrm>
          <a:prstGeom prst="rect">
            <a:avLst/>
          </a:prstGeom>
        </p:spPr>
        <p:txBody>
          <a:bodyPr wrap="square">
            <a:spAutoFit/>
          </a:bodyPr>
          <a:lstStyle/>
          <a:p>
            <a:pPr algn="just" rtl="1">
              <a:lnSpc>
                <a:spcPct val="150000"/>
              </a:lnSpc>
            </a:pPr>
            <a:r>
              <a:rPr lang="fa-IR" dirty="0">
                <a:cs typeface="B Nazanin" panose="00000400000000000000" pitchFamily="2" charset="-78"/>
              </a:rPr>
              <a:t>در سال 1988 سرهنگ نیرو هوایی آمریکا، «</a:t>
            </a:r>
            <a:r>
              <a:rPr lang="fa-IR" dirty="0">
                <a:solidFill>
                  <a:srgbClr val="FF0000"/>
                </a:solidFill>
                <a:cs typeface="B Nazanin" panose="00000400000000000000" pitchFamily="2" charset="-78"/>
              </a:rPr>
              <a:t>جان واردن</a:t>
            </a:r>
            <a:r>
              <a:rPr lang="fa-IR" dirty="0">
                <a:cs typeface="B Nazanin" panose="00000400000000000000" pitchFamily="2" charset="-78"/>
              </a:rPr>
              <a:t>» کتابی با عنوان نبرد هوایی را تهیه و تدوین کرد و در دهم آگوست 1991 با سمت مشاور نظامی امنیت ملی آمریکا، نظریه‌ خود را که به تئوری پنج حلقه واردن مشهور است به پنتاگون و فرماندهان وقت نظامی،‌ ارائه کرد که مورد قبول واقع شد.</a:t>
            </a:r>
          </a:p>
          <a:p>
            <a:pPr algn="just" rtl="1">
              <a:lnSpc>
                <a:spcPct val="150000"/>
              </a:lnSpc>
            </a:pPr>
            <a:r>
              <a:rPr lang="fa-IR" dirty="0">
                <a:cs typeface="B Nazanin" panose="00000400000000000000" pitchFamily="2" charset="-78"/>
              </a:rPr>
              <a:t> </a:t>
            </a:r>
          </a:p>
          <a:p>
            <a:pPr algn="just" rtl="1">
              <a:lnSpc>
                <a:spcPct val="150000"/>
              </a:lnSpc>
            </a:pPr>
            <a:r>
              <a:rPr lang="fa-IR" dirty="0">
                <a:cs typeface="B Nazanin" panose="00000400000000000000" pitchFamily="2" charset="-78"/>
              </a:rPr>
              <a:t>تئوری واردن بر این مبنا است که </a:t>
            </a:r>
            <a:r>
              <a:rPr lang="fa-IR" dirty="0">
                <a:solidFill>
                  <a:srgbClr val="FF0000"/>
                </a:solidFill>
                <a:cs typeface="B Nazanin" panose="00000400000000000000" pitchFamily="2" charset="-78"/>
              </a:rPr>
              <a:t>مهمترین وظیفه </a:t>
            </a:r>
            <a:r>
              <a:rPr lang="fa-IR" dirty="0">
                <a:cs typeface="B Nazanin" panose="00000400000000000000" pitchFamily="2" charset="-78"/>
              </a:rPr>
              <a:t>در طرح‌ریزی یک جنگ، </a:t>
            </a:r>
            <a:r>
              <a:rPr lang="fa-IR" dirty="0">
                <a:solidFill>
                  <a:srgbClr val="FF0000"/>
                </a:solidFill>
                <a:cs typeface="B Nazanin" panose="00000400000000000000" pitchFamily="2" charset="-78"/>
              </a:rPr>
              <a:t>شناسایی مراکز ثقل</a:t>
            </a:r>
            <a:r>
              <a:rPr lang="fa-IR" dirty="0">
                <a:cs typeface="B Nazanin" panose="00000400000000000000" pitchFamily="2" charset="-78"/>
              </a:rPr>
              <a:t> کشور مورد تهاجم بوده و چنانچه این مراکز با دقت لازم شناسایی و مورد هدف قرار گیرند، کشور مورد تهاجم در اولین روزهای جنگ طعم شکست نظامی را چشیده و در کوتاهترین مدت به خواسته‌های کشور مهاجم (آمریکا) تن در داده و تسلیم خواهد شد.</a:t>
            </a:r>
          </a:p>
          <a:p>
            <a:pPr algn="just" rtl="1">
              <a:lnSpc>
                <a:spcPct val="150000"/>
              </a:lnSpc>
            </a:pPr>
            <a:r>
              <a:rPr lang="fa-IR" dirty="0">
                <a:cs typeface="B Nazanin" panose="00000400000000000000" pitchFamily="2" charset="-78"/>
              </a:rPr>
              <a:t> </a:t>
            </a:r>
            <a:endParaRPr lang="fa-IR" dirty="0" smtClean="0">
              <a:cs typeface="B Nazanin" panose="00000400000000000000" pitchFamily="2" charset="-78"/>
            </a:endParaRPr>
          </a:p>
          <a:p>
            <a:pPr algn="just" rtl="1">
              <a:lnSpc>
                <a:spcPct val="150000"/>
              </a:lnSpc>
            </a:pPr>
            <a:r>
              <a:rPr lang="fa-IR" dirty="0" smtClean="0">
                <a:cs typeface="B Nazanin" panose="00000400000000000000" pitchFamily="2" charset="-78"/>
              </a:rPr>
              <a:t>تئوری یا مدار پنج حلقه واردن دقیقاً مورد استفاده فرماندهان عملیاتی آمریکا و متحدین در موارد زیر قرار گرفت:</a:t>
            </a:r>
          </a:p>
          <a:p>
            <a:pPr marL="285750" indent="-285750" algn="just" rtl="1">
              <a:buFont typeface="Wingdings" panose="05000000000000000000" pitchFamily="2" charset="2"/>
              <a:buChar char="ü"/>
            </a:pPr>
            <a:r>
              <a:rPr lang="fa-IR" dirty="0" smtClean="0">
                <a:cs typeface="B Nazanin" panose="00000400000000000000" pitchFamily="2" charset="-78"/>
              </a:rPr>
              <a:t>جنگ </a:t>
            </a:r>
            <a:r>
              <a:rPr lang="fa-IR" dirty="0">
                <a:cs typeface="B Nazanin" panose="00000400000000000000" pitchFamily="2" charset="-78"/>
              </a:rPr>
              <a:t>43 روزه 1991</a:t>
            </a:r>
            <a:r>
              <a:rPr lang="fa-IR" dirty="0">
                <a:solidFill>
                  <a:srgbClr val="FF0000"/>
                </a:solidFill>
                <a:cs typeface="B Nazanin" panose="00000400000000000000" pitchFamily="2" charset="-78"/>
              </a:rPr>
              <a:t> </a:t>
            </a:r>
            <a:r>
              <a:rPr lang="fa-IR" dirty="0">
                <a:cs typeface="B Nazanin" panose="00000400000000000000" pitchFamily="2" charset="-78"/>
              </a:rPr>
              <a:t>(</a:t>
            </a:r>
            <a:r>
              <a:rPr lang="fa-IR" dirty="0">
                <a:solidFill>
                  <a:srgbClr val="0070C0"/>
                </a:solidFill>
                <a:cs typeface="B Nazanin" panose="00000400000000000000" pitchFamily="2" charset="-78"/>
              </a:rPr>
              <a:t>جنگ اول خلیج فارس</a:t>
            </a:r>
            <a:r>
              <a:rPr lang="fa-IR" dirty="0">
                <a:cs typeface="B Nazanin" panose="00000400000000000000" pitchFamily="2" charset="-78"/>
              </a:rPr>
              <a:t>)، </a:t>
            </a:r>
            <a:endParaRPr lang="fa-IR" dirty="0" smtClean="0">
              <a:cs typeface="B Nazanin" panose="00000400000000000000" pitchFamily="2" charset="-78"/>
            </a:endParaRPr>
          </a:p>
          <a:p>
            <a:pPr marL="285750" indent="-285750" algn="just" rtl="1">
              <a:buFont typeface="Wingdings" panose="05000000000000000000" pitchFamily="2" charset="2"/>
              <a:buChar char="ü"/>
            </a:pPr>
            <a:r>
              <a:rPr lang="fa-IR" dirty="0">
                <a:cs typeface="B Nazanin" panose="00000400000000000000" pitchFamily="2" charset="-78"/>
              </a:rPr>
              <a:t>مناقشه کوزوو (</a:t>
            </a:r>
            <a:r>
              <a:rPr lang="fa-IR" dirty="0">
                <a:solidFill>
                  <a:srgbClr val="0070C0"/>
                </a:solidFill>
                <a:cs typeface="B Nazanin" panose="00000400000000000000" pitchFamily="2" charset="-78"/>
              </a:rPr>
              <a:t>جنگ 11 هفته‌ای سال 1999 ناتو علیه یوگسلاوی</a:t>
            </a:r>
            <a:r>
              <a:rPr lang="fa-IR" dirty="0" smtClean="0">
                <a:cs typeface="B Nazanin" panose="00000400000000000000" pitchFamily="2" charset="-78"/>
              </a:rPr>
              <a:t>)</a:t>
            </a:r>
          </a:p>
          <a:p>
            <a:pPr marL="285750" indent="-285750" algn="just" rtl="1">
              <a:buFont typeface="Wingdings" panose="05000000000000000000" pitchFamily="2" charset="2"/>
              <a:buChar char="ü"/>
            </a:pPr>
            <a:r>
              <a:rPr lang="fa-IR" dirty="0">
                <a:cs typeface="B Nazanin" panose="00000400000000000000" pitchFamily="2" charset="-78"/>
              </a:rPr>
              <a:t>تهاجم سایبری با استفاده از ویروس استاکس‌نت به نیروگاه اتمی بوشهر (</a:t>
            </a:r>
            <a:r>
              <a:rPr lang="fa-IR" dirty="0">
                <a:solidFill>
                  <a:srgbClr val="0070C0"/>
                </a:solidFill>
                <a:cs typeface="B Nazanin" panose="00000400000000000000" pitchFamily="2" charset="-78"/>
              </a:rPr>
              <a:t>2010</a:t>
            </a:r>
            <a:r>
              <a:rPr lang="fa-IR" dirty="0">
                <a:cs typeface="B Nazanin" panose="00000400000000000000" pitchFamily="2" charset="-78"/>
              </a:rPr>
              <a:t>)</a:t>
            </a:r>
          </a:p>
        </p:txBody>
      </p:sp>
      <p:sp>
        <p:nvSpPr>
          <p:cNvPr id="8"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2982503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26</a:t>
            </a:r>
            <a:endParaRPr lang="en-AU" dirty="0"/>
          </a:p>
        </p:txBody>
      </p:sp>
      <p:sp>
        <p:nvSpPr>
          <p:cNvPr id="4" name="TextBox 3"/>
          <p:cNvSpPr txBox="1"/>
          <p:nvPr/>
        </p:nvSpPr>
        <p:spPr>
          <a:xfrm>
            <a:off x="5786651" y="292100"/>
            <a:ext cx="3099337"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lvl="0" algn="r" rtl="1">
              <a:lnSpc>
                <a:spcPct val="150000"/>
              </a:lnSpc>
            </a:pPr>
            <a:r>
              <a:rPr lang="fa-IR" b="1" dirty="0">
                <a:solidFill>
                  <a:srgbClr val="0070C0"/>
                </a:solidFill>
                <a:cs typeface="B Nazanin" panose="00000400000000000000" pitchFamily="2" charset="-78"/>
              </a:rPr>
              <a:t>تشریح حلقه‌های استراتژی </a:t>
            </a:r>
            <a:r>
              <a:rPr lang="fa-IR" b="1" dirty="0" smtClean="0">
                <a:solidFill>
                  <a:srgbClr val="0070C0"/>
                </a:solidFill>
                <a:cs typeface="B Nazanin" panose="00000400000000000000" pitchFamily="2" charset="-78"/>
              </a:rPr>
              <a:t>واردن</a:t>
            </a:r>
            <a:endParaRPr lang="en-AU" b="1" dirty="0">
              <a:solidFill>
                <a:srgbClr val="0070C0"/>
              </a:solidFill>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374608955"/>
              </p:ext>
            </p:extLst>
          </p:nvPr>
        </p:nvGraphicFramePr>
        <p:xfrm>
          <a:off x="636104" y="958069"/>
          <a:ext cx="8249884" cy="4726488"/>
        </p:xfrm>
        <a:graphic>
          <a:graphicData uri="http://schemas.openxmlformats.org/drawingml/2006/table">
            <a:tbl>
              <a:tblPr rtl="1" firstRow="1" firstCol="1" bandRow="1">
                <a:tableStyleId>{21E4AEA4-8DFA-4A89-87EB-49C32662AFE0}</a:tableStyleId>
              </a:tblPr>
              <a:tblGrid>
                <a:gridCol w="867229"/>
                <a:gridCol w="1829994"/>
                <a:gridCol w="3636946"/>
                <a:gridCol w="1915715"/>
              </a:tblGrid>
              <a:tr h="385058">
                <a:tc>
                  <a:txBody>
                    <a:bodyPr/>
                    <a:lstStyle/>
                    <a:p>
                      <a:pPr algn="ctr" rtl="1">
                        <a:lnSpc>
                          <a:spcPct val="115000"/>
                        </a:lnSpc>
                        <a:spcAft>
                          <a:spcPts val="0"/>
                        </a:spcAft>
                        <a:tabLst>
                          <a:tab pos="4977130" algn="l"/>
                        </a:tabLst>
                      </a:pPr>
                      <a:r>
                        <a:rPr lang="fa-IR" sz="1400">
                          <a:effectLst/>
                          <a:cs typeface="B Nazanin" panose="00000400000000000000" pitchFamily="2" charset="-78"/>
                        </a:rPr>
                        <a:t>حلقه</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ctr" rtl="1">
                        <a:lnSpc>
                          <a:spcPct val="115000"/>
                        </a:lnSpc>
                        <a:spcAft>
                          <a:spcPts val="0"/>
                        </a:spcAft>
                        <a:tabLst>
                          <a:tab pos="4977130" algn="l"/>
                        </a:tabLst>
                      </a:pPr>
                      <a:r>
                        <a:rPr lang="fa-IR" sz="1400">
                          <a:effectLst/>
                          <a:cs typeface="B Nazanin" panose="00000400000000000000" pitchFamily="2" charset="-78"/>
                        </a:rPr>
                        <a:t>عناوین حلقه‎های استراتژیک</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ctr" rtl="1">
                        <a:lnSpc>
                          <a:spcPct val="115000"/>
                        </a:lnSpc>
                        <a:spcAft>
                          <a:spcPts val="0"/>
                        </a:spcAft>
                        <a:tabLst>
                          <a:tab pos="4977130" algn="l"/>
                        </a:tabLst>
                      </a:pPr>
                      <a:r>
                        <a:rPr lang="fa-IR" sz="1400">
                          <a:effectLst/>
                          <a:cs typeface="B Nazanin" panose="00000400000000000000" pitchFamily="2" charset="-78"/>
                        </a:rPr>
                        <a:t>اهداف مورد حلقه</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ctr" rtl="1">
                        <a:lnSpc>
                          <a:spcPct val="115000"/>
                        </a:lnSpc>
                        <a:spcAft>
                          <a:spcPts val="0"/>
                        </a:spcAft>
                        <a:tabLst>
                          <a:tab pos="4977130" algn="l"/>
                        </a:tabLst>
                      </a:pPr>
                      <a:r>
                        <a:rPr lang="fa-IR" sz="1400" dirty="0">
                          <a:effectLst/>
                          <a:cs typeface="B Nazanin" panose="00000400000000000000" pitchFamily="2" charset="-78"/>
                        </a:rPr>
                        <a:t>مقایسه تطبیقی با اندام بدن</a:t>
                      </a:r>
                      <a:endParaRPr lang="en-AU" sz="1600" dirty="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r>
              <a:tr h="635622">
                <a:tc>
                  <a:txBody>
                    <a:bodyPr/>
                    <a:lstStyle/>
                    <a:p>
                      <a:pPr algn="ctr" rtl="1">
                        <a:lnSpc>
                          <a:spcPct val="115000"/>
                        </a:lnSpc>
                        <a:spcAft>
                          <a:spcPts val="0"/>
                        </a:spcAft>
                        <a:tabLst>
                          <a:tab pos="4977130" algn="l"/>
                        </a:tabLst>
                      </a:pPr>
                      <a:r>
                        <a:rPr lang="fa-IR" sz="1400">
                          <a:effectLst/>
                          <a:cs typeface="B Nazanin" panose="00000400000000000000" pitchFamily="2" charset="-78"/>
                        </a:rPr>
                        <a:t>حلقه اول</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ctr" rtl="1">
                        <a:lnSpc>
                          <a:spcPct val="115000"/>
                        </a:lnSpc>
                        <a:spcAft>
                          <a:spcPts val="0"/>
                        </a:spcAft>
                        <a:tabLst>
                          <a:tab pos="4977130" algn="l"/>
                        </a:tabLst>
                      </a:pPr>
                      <a:r>
                        <a:rPr lang="fa-IR" sz="1400">
                          <a:effectLst/>
                          <a:cs typeface="B Nazanin" panose="00000400000000000000" pitchFamily="2" charset="-78"/>
                        </a:rPr>
                        <a:t>رهبري ملي</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just" rtl="1">
                        <a:lnSpc>
                          <a:spcPct val="115000"/>
                        </a:lnSpc>
                        <a:spcAft>
                          <a:spcPts val="0"/>
                        </a:spcAft>
                        <a:tabLst>
                          <a:tab pos="4977130" algn="l"/>
                        </a:tabLst>
                      </a:pPr>
                      <a:r>
                        <a:rPr lang="fa-IR" sz="1400">
                          <a:effectLst/>
                          <a:cs typeface="B Nazanin" panose="00000400000000000000" pitchFamily="2" charset="-78"/>
                        </a:rPr>
                        <a:t>رهبري سياسي، مراكز اصلي تصميم گيري‎هاي كلان سياسي و نظامي (وزارتخانه – قرارگاه‎هاي عمده فرماندهي، مخابرات راه دور، مراکز و قرارگاه‎های عمده پلیس)، سازمان مرکزی صدا وسیما</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ctr" rtl="1">
                        <a:lnSpc>
                          <a:spcPct val="115000"/>
                        </a:lnSpc>
                        <a:spcAft>
                          <a:spcPts val="0"/>
                        </a:spcAft>
                        <a:tabLst>
                          <a:tab pos="4977130" algn="l"/>
                        </a:tabLst>
                      </a:pPr>
                      <a:r>
                        <a:rPr lang="fa-IR" sz="1400">
                          <a:effectLst/>
                          <a:cs typeface="B Nazanin" panose="00000400000000000000" pitchFamily="2" charset="-78"/>
                        </a:rPr>
                        <a:t>مغز و سيستم عصبي</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r>
              <a:tr h="915295">
                <a:tc>
                  <a:txBody>
                    <a:bodyPr/>
                    <a:lstStyle/>
                    <a:p>
                      <a:pPr algn="ctr" rtl="1">
                        <a:lnSpc>
                          <a:spcPct val="115000"/>
                        </a:lnSpc>
                        <a:spcAft>
                          <a:spcPts val="0"/>
                        </a:spcAft>
                        <a:tabLst>
                          <a:tab pos="4977130" algn="l"/>
                        </a:tabLst>
                      </a:pPr>
                      <a:r>
                        <a:rPr lang="fa-IR" sz="1400">
                          <a:effectLst/>
                          <a:cs typeface="B Nazanin" panose="00000400000000000000" pitchFamily="2" charset="-78"/>
                        </a:rPr>
                        <a:t>حلقه دوم</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ctr" rtl="1">
                        <a:lnSpc>
                          <a:spcPct val="115000"/>
                        </a:lnSpc>
                        <a:spcAft>
                          <a:spcPts val="0"/>
                        </a:spcAft>
                        <a:tabLst>
                          <a:tab pos="4977130" algn="l"/>
                        </a:tabLst>
                      </a:pPr>
                      <a:r>
                        <a:rPr lang="fa-IR" sz="1400" dirty="0" smtClean="0">
                          <a:effectLst/>
                          <a:cs typeface="B Nazanin" panose="00000400000000000000" pitchFamily="2" charset="-78"/>
                        </a:rPr>
                        <a:t>زیرساخت‌های حیاتی</a:t>
                      </a:r>
                      <a:endParaRPr lang="en-AU" sz="1600" dirty="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just" rtl="1">
                        <a:lnSpc>
                          <a:spcPct val="115000"/>
                        </a:lnSpc>
                        <a:spcAft>
                          <a:spcPts val="0"/>
                        </a:spcAft>
                        <a:tabLst>
                          <a:tab pos="4977130" algn="l"/>
                        </a:tabLst>
                      </a:pPr>
                      <a:r>
                        <a:rPr lang="fa-IR" sz="1800" dirty="0">
                          <a:solidFill>
                            <a:srgbClr val="FF0000"/>
                          </a:solidFill>
                          <a:effectLst/>
                          <a:cs typeface="B Nazanin" panose="00000400000000000000" pitchFamily="2" charset="-78"/>
                        </a:rPr>
                        <a:t>نيروگاه‎هاي برق</a:t>
                      </a:r>
                      <a:r>
                        <a:rPr lang="fa-IR" sz="1800" dirty="0">
                          <a:effectLst/>
                          <a:cs typeface="B Nazanin" panose="00000400000000000000" pitchFamily="2" charset="-78"/>
                        </a:rPr>
                        <a:t>، </a:t>
                      </a:r>
                      <a:r>
                        <a:rPr lang="fa-IR" sz="1400" dirty="0">
                          <a:effectLst/>
                          <a:cs typeface="B Nazanin" panose="00000400000000000000" pitchFamily="2" charset="-78"/>
                        </a:rPr>
                        <a:t>پالايشگاه‎ها، مراکز و صنايع سنگين تولید مواد خام، پالایشگاه‎ها و مخازن سوخت، صنايع تولیدی تجهیزات نظامی (صنایع دفاع، دپوهاي مهمات)، نیروگاه‎های هسته‎ای و مراکز تحقیقات ذی‎ربط، انبارهاي عمده مواد غذايي، داروئي و شبكه آبرساني، بانک‎ها و مراکز عمده مالی</a:t>
                      </a:r>
                      <a:endParaRPr lang="en-AU" sz="1600" dirty="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ctr" rtl="1">
                        <a:lnSpc>
                          <a:spcPct val="115000"/>
                        </a:lnSpc>
                        <a:spcAft>
                          <a:spcPts val="0"/>
                        </a:spcAft>
                        <a:tabLst>
                          <a:tab pos="4977130" algn="l"/>
                        </a:tabLst>
                      </a:pPr>
                      <a:r>
                        <a:rPr lang="fa-IR" sz="1400">
                          <a:effectLst/>
                          <a:cs typeface="B Nazanin" panose="00000400000000000000" pitchFamily="2" charset="-78"/>
                        </a:rPr>
                        <a:t>سيستم هاضمه و گردش خون</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r>
              <a:tr h="635622">
                <a:tc>
                  <a:txBody>
                    <a:bodyPr/>
                    <a:lstStyle/>
                    <a:p>
                      <a:pPr algn="ctr" rtl="1">
                        <a:lnSpc>
                          <a:spcPct val="115000"/>
                        </a:lnSpc>
                        <a:spcAft>
                          <a:spcPts val="0"/>
                        </a:spcAft>
                        <a:tabLst>
                          <a:tab pos="4977130" algn="l"/>
                        </a:tabLst>
                      </a:pPr>
                      <a:r>
                        <a:rPr lang="fa-IR" sz="1400">
                          <a:effectLst/>
                          <a:cs typeface="B Nazanin" panose="00000400000000000000" pitchFamily="2" charset="-78"/>
                        </a:rPr>
                        <a:t>حلقه سوم</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ctr" rtl="1">
                        <a:lnSpc>
                          <a:spcPct val="115000"/>
                        </a:lnSpc>
                        <a:spcAft>
                          <a:spcPts val="0"/>
                        </a:spcAft>
                        <a:tabLst>
                          <a:tab pos="4977130" algn="l"/>
                        </a:tabLst>
                      </a:pPr>
                      <a:r>
                        <a:rPr lang="fa-IR" sz="1400" dirty="0">
                          <a:effectLst/>
                          <a:cs typeface="B Nazanin" panose="00000400000000000000" pitchFamily="2" charset="-78"/>
                        </a:rPr>
                        <a:t>زير ساخت‎</a:t>
                      </a:r>
                      <a:r>
                        <a:rPr lang="fa-IR" sz="1400" dirty="0" smtClean="0">
                          <a:effectLst/>
                          <a:cs typeface="B Nazanin" panose="00000400000000000000" pitchFamily="2" charset="-78"/>
                        </a:rPr>
                        <a:t>های ارتباطی</a:t>
                      </a:r>
                      <a:endParaRPr lang="en-AU" sz="1600" dirty="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just" rtl="1">
                        <a:lnSpc>
                          <a:spcPct val="115000"/>
                        </a:lnSpc>
                        <a:spcAft>
                          <a:spcPts val="0"/>
                        </a:spcAft>
                        <a:tabLst>
                          <a:tab pos="4977130" algn="l"/>
                        </a:tabLst>
                      </a:pPr>
                      <a:r>
                        <a:rPr lang="fa-IR" sz="1400">
                          <a:effectLst/>
                          <a:cs typeface="B Nazanin" panose="00000400000000000000" pitchFamily="2" charset="-78"/>
                        </a:rPr>
                        <a:t>فرودگاه‎ها، راه آهن، بنادر، جاده‎ها، پل‎ها، اتوبان‎هاي عمده، شبكه‎هاي مخابراتي منطقه‎اي و محلي</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ctr" rtl="1">
                        <a:lnSpc>
                          <a:spcPct val="115000"/>
                        </a:lnSpc>
                        <a:spcAft>
                          <a:spcPts val="0"/>
                        </a:spcAft>
                        <a:tabLst>
                          <a:tab pos="4977130" algn="l"/>
                        </a:tabLst>
                      </a:pPr>
                      <a:r>
                        <a:rPr lang="fa-IR" sz="1400">
                          <a:effectLst/>
                          <a:cs typeface="B Nazanin" panose="00000400000000000000" pitchFamily="2" charset="-78"/>
                        </a:rPr>
                        <a:t>اندامهاي  حركتي                (دست ، پا و استخوان عضلات)</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r>
              <a:tr h="445972">
                <a:tc>
                  <a:txBody>
                    <a:bodyPr/>
                    <a:lstStyle/>
                    <a:p>
                      <a:pPr algn="ctr" rtl="1">
                        <a:lnSpc>
                          <a:spcPct val="115000"/>
                        </a:lnSpc>
                        <a:spcAft>
                          <a:spcPts val="0"/>
                        </a:spcAft>
                        <a:tabLst>
                          <a:tab pos="4977130" algn="l"/>
                        </a:tabLst>
                      </a:pPr>
                      <a:r>
                        <a:rPr lang="fa-IR" sz="1400">
                          <a:effectLst/>
                          <a:cs typeface="B Nazanin" panose="00000400000000000000" pitchFamily="2" charset="-78"/>
                        </a:rPr>
                        <a:t>حلقه چهارم</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ctr" rtl="1">
                        <a:lnSpc>
                          <a:spcPct val="115000"/>
                        </a:lnSpc>
                        <a:spcAft>
                          <a:spcPts val="0"/>
                        </a:spcAft>
                        <a:tabLst>
                          <a:tab pos="4977130" algn="l"/>
                        </a:tabLst>
                      </a:pPr>
                      <a:r>
                        <a:rPr lang="fa-IR" sz="1400">
                          <a:effectLst/>
                          <a:cs typeface="B Nazanin" panose="00000400000000000000" pitchFamily="2" charset="-78"/>
                        </a:rPr>
                        <a:t>جمعيت مردمي و اراده ملي</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just" rtl="1">
                        <a:lnSpc>
                          <a:spcPct val="115000"/>
                        </a:lnSpc>
                        <a:spcAft>
                          <a:spcPts val="0"/>
                        </a:spcAft>
                        <a:tabLst>
                          <a:tab pos="4977130" algn="l"/>
                        </a:tabLst>
                      </a:pPr>
                      <a:r>
                        <a:rPr lang="fa-IR" sz="1400" dirty="0">
                          <a:effectLst/>
                          <a:cs typeface="B Nazanin" panose="00000400000000000000" pitchFamily="2" charset="-78"/>
                        </a:rPr>
                        <a:t>انجام دادن عملیات روانی (</a:t>
                      </a:r>
                      <a:r>
                        <a:rPr lang="en-US" sz="1200" dirty="0" err="1">
                          <a:effectLst/>
                          <a:cs typeface="B Nazanin" panose="00000400000000000000" pitchFamily="2" charset="-78"/>
                        </a:rPr>
                        <a:t>Psyop</a:t>
                      </a:r>
                      <a:r>
                        <a:rPr lang="fa-IR" sz="1400" dirty="0">
                          <a:effectLst/>
                          <a:cs typeface="B Nazanin" panose="00000400000000000000" pitchFamily="2" charset="-78"/>
                        </a:rPr>
                        <a:t>) بر علیه مردم و نیروهای مسلح</a:t>
                      </a:r>
                      <a:endParaRPr lang="en-AU" sz="1600" dirty="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ctr" rtl="1">
                        <a:lnSpc>
                          <a:spcPct val="115000"/>
                        </a:lnSpc>
                        <a:spcAft>
                          <a:spcPts val="0"/>
                        </a:spcAft>
                        <a:tabLst>
                          <a:tab pos="4977130" algn="l"/>
                        </a:tabLst>
                      </a:pPr>
                      <a:r>
                        <a:rPr lang="fa-IR" sz="1400">
                          <a:effectLst/>
                          <a:cs typeface="B Nazanin" panose="00000400000000000000" pitchFamily="2" charset="-78"/>
                        </a:rPr>
                        <a:t>روح و روان و اراده</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r>
              <a:tr h="889870">
                <a:tc>
                  <a:txBody>
                    <a:bodyPr/>
                    <a:lstStyle/>
                    <a:p>
                      <a:pPr algn="ctr" rtl="1">
                        <a:lnSpc>
                          <a:spcPct val="115000"/>
                        </a:lnSpc>
                        <a:spcAft>
                          <a:spcPts val="0"/>
                        </a:spcAft>
                        <a:tabLst>
                          <a:tab pos="4977130" algn="l"/>
                        </a:tabLst>
                      </a:pPr>
                      <a:r>
                        <a:rPr lang="fa-IR" sz="1400">
                          <a:effectLst/>
                          <a:cs typeface="B Nazanin" panose="00000400000000000000" pitchFamily="2" charset="-78"/>
                        </a:rPr>
                        <a:t>حلقه پنجم</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ctr" rtl="1">
                        <a:lnSpc>
                          <a:spcPct val="115000"/>
                        </a:lnSpc>
                        <a:spcAft>
                          <a:spcPts val="0"/>
                        </a:spcAft>
                        <a:tabLst>
                          <a:tab pos="4977130" algn="l"/>
                        </a:tabLst>
                      </a:pPr>
                      <a:r>
                        <a:rPr lang="fa-IR" sz="1400">
                          <a:effectLst/>
                          <a:cs typeface="B Nazanin" panose="00000400000000000000" pitchFamily="2" charset="-78"/>
                        </a:rPr>
                        <a:t>نيروهای عملياتي</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just" rtl="1">
                        <a:lnSpc>
                          <a:spcPct val="115000"/>
                        </a:lnSpc>
                        <a:spcAft>
                          <a:spcPts val="0"/>
                        </a:spcAft>
                        <a:tabLst>
                          <a:tab pos="4977130" algn="l"/>
                        </a:tabLst>
                      </a:pPr>
                      <a:r>
                        <a:rPr lang="fa-IR" sz="1400">
                          <a:effectLst/>
                          <a:cs typeface="B Nazanin" panose="00000400000000000000" pitchFamily="2" charset="-78"/>
                        </a:rPr>
                        <a:t>سيستم هاي اعلام خبر راداري، مواضع و سايت‏هاي توپخانه‏اي و موشكي پدافند هوايي، پایگاه هوایی، پایگاه‏های موشکی زمين به زمين، پايگاه‏هاي دريايي و شناورها، مراكز تعميراتي و انبارهاي قطعات يدكي، يگا‏ن‎هاي عملياتي مستقر در خطوط مقدم، مقرهای عمده نیروهای بسیج مردمی، قرارگاه‏هاي تاكتيكي و ...</a:t>
                      </a:r>
                      <a:endParaRPr lang="en-AU" sz="160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c>
                  <a:txBody>
                    <a:bodyPr/>
                    <a:lstStyle/>
                    <a:p>
                      <a:pPr algn="ctr" rtl="1">
                        <a:lnSpc>
                          <a:spcPct val="115000"/>
                        </a:lnSpc>
                        <a:spcAft>
                          <a:spcPts val="0"/>
                        </a:spcAft>
                        <a:tabLst>
                          <a:tab pos="4977130" algn="l"/>
                        </a:tabLst>
                      </a:pPr>
                      <a:r>
                        <a:rPr lang="fa-IR" sz="1400" dirty="0">
                          <a:effectLst/>
                          <a:cs typeface="B Nazanin" panose="00000400000000000000" pitchFamily="2" charset="-78"/>
                        </a:rPr>
                        <a:t>سلول‎هاي دفاعي بدن</a:t>
                      </a:r>
                      <a:endParaRPr lang="en-AU" sz="1600" dirty="0">
                        <a:effectLst/>
                        <a:latin typeface="Calibri" panose="020F0502020204030204" pitchFamily="34" charset="0"/>
                        <a:ea typeface="Calibri" panose="020F0502020204030204" pitchFamily="34" charset="0"/>
                        <a:cs typeface="B Nazanin" panose="00000400000000000000" pitchFamily="2" charset="-78"/>
                      </a:endParaRPr>
                    </a:p>
                  </a:txBody>
                  <a:tcPr marL="49744" marR="49744" marT="0" marB="0" anchor="ctr"/>
                </a:tc>
              </a:tr>
            </a:tbl>
          </a:graphicData>
        </a:graphic>
      </p:graphicFrame>
      <p:sp>
        <p:nvSpPr>
          <p:cNvPr id="6"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1686790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fa-IR" dirty="0" smtClean="0"/>
              <a:t>27</a:t>
            </a:r>
            <a:endParaRPr lang="en-AU" dirty="0"/>
          </a:p>
        </p:txBody>
      </p:sp>
      <p:sp>
        <p:nvSpPr>
          <p:cNvPr id="6" name="TextBox 5"/>
          <p:cNvSpPr txBox="1"/>
          <p:nvPr/>
        </p:nvSpPr>
        <p:spPr>
          <a:xfrm>
            <a:off x="6374297" y="292100"/>
            <a:ext cx="2511692"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lvl="0" algn="r" rtl="1">
              <a:lnSpc>
                <a:spcPct val="150000"/>
              </a:lnSpc>
            </a:pPr>
            <a:r>
              <a:rPr lang="fa-IR" b="1" dirty="0">
                <a:solidFill>
                  <a:srgbClr val="7030A0"/>
                </a:solidFill>
                <a:cs typeface="B Nazanin" panose="00000400000000000000" pitchFamily="2" charset="-78"/>
              </a:rPr>
              <a:t>بخش‌ها اصلی صنعت برق</a:t>
            </a:r>
            <a:endParaRPr lang="en-AU" b="1" dirty="0">
              <a:solidFill>
                <a:srgbClr val="7030A0"/>
              </a:solidFill>
              <a:cs typeface="B Nazanin" panose="00000400000000000000" pitchFamily="2" charset="-78"/>
            </a:endParaRPr>
          </a:p>
        </p:txBody>
      </p:sp>
      <p:sp>
        <p:nvSpPr>
          <p:cNvPr id="3" name="Rectangle 2"/>
          <p:cNvSpPr/>
          <p:nvPr/>
        </p:nvSpPr>
        <p:spPr>
          <a:xfrm>
            <a:off x="791332" y="272110"/>
            <a:ext cx="1915909" cy="369332"/>
          </a:xfrm>
          <a:prstGeom prst="rect">
            <a:avLst/>
          </a:prstGeom>
        </p:spPr>
        <p:txBody>
          <a:bodyPr wrap="none">
            <a:spAutoFit/>
          </a:bodyPr>
          <a:lstStyle/>
          <a:p>
            <a:pPr algn="r" rtl="1"/>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تولید انرژی الکتریکی </a:t>
            </a:r>
            <a:endParaRPr lang="en-AU" b="1" dirty="0">
              <a:solidFill>
                <a:srgbClr val="C0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49" y="564388"/>
            <a:ext cx="2857500" cy="2143125"/>
          </a:xfrm>
          <a:prstGeom prst="ellipse">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015" y="2245742"/>
            <a:ext cx="4434095" cy="2080423"/>
          </a:xfrm>
          <a:prstGeom prst="ellipse">
            <a:avLst/>
          </a:prstGeom>
          <a:ln>
            <a:noFill/>
          </a:ln>
          <a:effectLst>
            <a:softEdge rad="112500"/>
          </a:effectLst>
        </p:spPr>
      </p:pic>
      <p:sp>
        <p:nvSpPr>
          <p:cNvPr id="9" name="Rectangle 8"/>
          <p:cNvSpPr/>
          <p:nvPr/>
        </p:nvSpPr>
        <p:spPr>
          <a:xfrm>
            <a:off x="3616466" y="1782247"/>
            <a:ext cx="1959191" cy="369332"/>
          </a:xfrm>
          <a:prstGeom prst="rect">
            <a:avLst/>
          </a:prstGeom>
        </p:spPr>
        <p:txBody>
          <a:bodyPr wrap="none">
            <a:spAutoFit/>
          </a:bodyPr>
          <a:lstStyle/>
          <a:p>
            <a:pPr algn="r" rtl="1"/>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انتقال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انرژی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الکتریکی </a:t>
            </a:r>
            <a:endParaRPr lang="en-AU" b="1" dirty="0">
              <a:solidFill>
                <a:srgbClr val="C000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2820" y="3285954"/>
            <a:ext cx="2052890" cy="2566113"/>
          </a:xfrm>
          <a:prstGeom prst="ellipse">
            <a:avLst/>
          </a:prstGeom>
          <a:ln>
            <a:noFill/>
          </a:ln>
          <a:effectLst>
            <a:softEdge rad="112500"/>
          </a:effectLst>
        </p:spPr>
      </p:pic>
      <p:sp>
        <p:nvSpPr>
          <p:cNvPr id="11" name="Rectangle 10"/>
          <p:cNvSpPr/>
          <p:nvPr/>
        </p:nvSpPr>
        <p:spPr>
          <a:xfrm>
            <a:off x="6656081" y="2916621"/>
            <a:ext cx="1952779" cy="369332"/>
          </a:xfrm>
          <a:prstGeom prst="rect">
            <a:avLst/>
          </a:prstGeom>
        </p:spPr>
        <p:txBody>
          <a:bodyPr wrap="none">
            <a:spAutoFit/>
          </a:bodyPr>
          <a:lstStyle/>
          <a:p>
            <a:pPr algn="r" rtl="1"/>
            <a:r>
              <a:rPr lang="fa-IR"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توزیع </a:t>
            </a:r>
            <a:r>
              <a:rPr lang="ar-SA"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انرژی </a:t>
            </a:r>
            <a:r>
              <a:rPr lang="ar-SA" b="1" dirty="0">
                <a:solidFill>
                  <a:srgbClr val="C00000"/>
                </a:solidFill>
                <a:latin typeface="Calibri" panose="020F0502020204030204" pitchFamily="34" charset="0"/>
                <a:ea typeface="Calibri" panose="020F0502020204030204" pitchFamily="34" charset="0"/>
                <a:cs typeface="B Nazanin" panose="00000400000000000000" pitchFamily="2" charset="-78"/>
              </a:rPr>
              <a:t>الکتریکی </a:t>
            </a:r>
            <a:endParaRPr lang="en-AU" b="1" dirty="0">
              <a:solidFill>
                <a:srgbClr val="C00000"/>
              </a:solidFill>
            </a:endParaRPr>
          </a:p>
        </p:txBody>
      </p:sp>
      <p:sp>
        <p:nvSpPr>
          <p:cNvPr id="12"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2167363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fa-IR" dirty="0" smtClean="0"/>
              <a:t>28</a:t>
            </a:r>
            <a:endParaRPr lang="en-AU" dirty="0"/>
          </a:p>
        </p:txBody>
      </p:sp>
      <p:sp>
        <p:nvSpPr>
          <p:cNvPr id="6" name="TextBox 5"/>
          <p:cNvSpPr txBox="1"/>
          <p:nvPr/>
        </p:nvSpPr>
        <p:spPr>
          <a:xfrm>
            <a:off x="6039385" y="222253"/>
            <a:ext cx="2924140"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lvl="0" algn="r" rtl="1">
              <a:lnSpc>
                <a:spcPct val="150000"/>
              </a:lnSpc>
            </a:pPr>
            <a:r>
              <a:rPr lang="fa-IR" b="1" dirty="0">
                <a:solidFill>
                  <a:srgbClr val="C00000"/>
                </a:solidFill>
                <a:cs typeface="B Nazanin" panose="00000400000000000000" pitchFamily="2" charset="-78"/>
              </a:rPr>
              <a:t>تاریخچه حملات به صنعت برق</a:t>
            </a:r>
            <a:endParaRPr lang="en-AU" b="1" dirty="0">
              <a:solidFill>
                <a:srgbClr val="C00000"/>
              </a:solidFill>
              <a:cs typeface="B Nazanin" panose="00000400000000000000" pitchFamily="2" charset="-78"/>
            </a:endParaRPr>
          </a:p>
        </p:txBody>
      </p:sp>
      <p:sp>
        <p:nvSpPr>
          <p:cNvPr id="3" name="Rectangle 2"/>
          <p:cNvSpPr/>
          <p:nvPr/>
        </p:nvSpPr>
        <p:spPr>
          <a:xfrm>
            <a:off x="1033670" y="947027"/>
            <a:ext cx="7929855" cy="2723823"/>
          </a:xfrm>
          <a:prstGeom prst="rect">
            <a:avLst/>
          </a:prstGeom>
        </p:spPr>
        <p:txBody>
          <a:bodyPr wrap="square">
            <a:spAutoFit/>
          </a:bodyPr>
          <a:lstStyle/>
          <a:p>
            <a:pPr marL="285750" indent="-285750" algn="just" rtl="1">
              <a:buFont typeface="Wingdings" panose="05000000000000000000" pitchFamily="2" charset="2"/>
              <a:buChar char="ü"/>
            </a:pPr>
            <a:r>
              <a:rPr lang="fa-IR" dirty="0">
                <a:cs typeface="B Nazanin" panose="00000400000000000000" pitchFamily="2" charset="-78"/>
              </a:rPr>
              <a:t>جنگ 43 روزه 1991</a:t>
            </a:r>
            <a:r>
              <a:rPr lang="fa-IR" dirty="0">
                <a:solidFill>
                  <a:srgbClr val="FF0000"/>
                </a:solidFill>
                <a:cs typeface="B Nazanin" panose="00000400000000000000" pitchFamily="2" charset="-78"/>
              </a:rPr>
              <a:t> </a:t>
            </a:r>
            <a:r>
              <a:rPr lang="fa-IR" dirty="0">
                <a:cs typeface="B Nazanin" panose="00000400000000000000" pitchFamily="2" charset="-78"/>
              </a:rPr>
              <a:t>(</a:t>
            </a:r>
            <a:r>
              <a:rPr lang="fa-IR" dirty="0">
                <a:solidFill>
                  <a:srgbClr val="0070C0"/>
                </a:solidFill>
                <a:cs typeface="B Nazanin" panose="00000400000000000000" pitchFamily="2" charset="-78"/>
              </a:rPr>
              <a:t>جنگ اول خلیج فارس</a:t>
            </a:r>
            <a:r>
              <a:rPr lang="fa-IR" dirty="0" smtClean="0">
                <a:cs typeface="B Nazanin" panose="00000400000000000000" pitchFamily="2" charset="-78"/>
              </a:rPr>
              <a:t>)</a:t>
            </a:r>
          </a:p>
          <a:p>
            <a:pPr marL="285750" indent="-285750" algn="just" rtl="1">
              <a:buFont typeface="Wingdings" panose="05000000000000000000" pitchFamily="2" charset="2"/>
              <a:buChar char="ü"/>
            </a:pPr>
            <a:endParaRPr lang="fa-IR" dirty="0">
              <a:cs typeface="B Nazanin" panose="00000400000000000000" pitchFamily="2" charset="-78"/>
            </a:endParaRPr>
          </a:p>
          <a:p>
            <a:pPr algn="just" rtl="1">
              <a:lnSpc>
                <a:spcPct val="150000"/>
              </a:lnSpc>
            </a:pPr>
            <a:r>
              <a:rPr lang="fa-IR" dirty="0">
                <a:cs typeface="B Nazanin" panose="00000400000000000000" pitchFamily="2" charset="-78"/>
              </a:rPr>
              <a:t>يک روز پس از پايان مهلتي که طبق قطع‌‌نامه براي خروج عراق از کويت مقرر شده بود، نيروهاي بين‌‌المللي نبرد هوايي پرحجمي را عليه عراق آغاز کردند که طي آن روزانه تا 1000 سورتي پرواز انجام مي‌‌شد. </a:t>
            </a:r>
            <a:endParaRPr lang="fa-IR" dirty="0" smtClean="0">
              <a:cs typeface="B Nazanin" panose="00000400000000000000" pitchFamily="2" charset="-78"/>
            </a:endParaRPr>
          </a:p>
          <a:p>
            <a:pPr algn="just" rtl="1">
              <a:lnSpc>
                <a:spcPct val="150000"/>
              </a:lnSpc>
            </a:pPr>
            <a:r>
              <a:rPr lang="fa-IR" dirty="0" smtClean="0">
                <a:cs typeface="B Nazanin" panose="00000400000000000000" pitchFamily="2" charset="-78"/>
              </a:rPr>
              <a:t>در </a:t>
            </a:r>
            <a:r>
              <a:rPr lang="fa-IR" dirty="0">
                <a:cs typeface="B Nazanin" panose="00000400000000000000" pitchFamily="2" charset="-78"/>
              </a:rPr>
              <a:t>طی این عملیات، نيروهاي متحد </a:t>
            </a:r>
            <a:r>
              <a:rPr lang="fa-IR" dirty="0">
                <a:solidFill>
                  <a:srgbClr val="C00000"/>
                </a:solidFill>
                <a:cs typeface="B Nazanin" panose="00000400000000000000" pitchFamily="2" charset="-78"/>
              </a:rPr>
              <a:t>11 نيروگاه </a:t>
            </a:r>
            <a:r>
              <a:rPr lang="fa-IR" dirty="0">
                <a:cs typeface="B Nazanin" panose="00000400000000000000" pitchFamily="2" charset="-78"/>
              </a:rPr>
              <a:t>از 20 نيروگاه مهم عراق به علاوه </a:t>
            </a:r>
            <a:r>
              <a:rPr lang="fa-IR" dirty="0">
                <a:solidFill>
                  <a:srgbClr val="C00000"/>
                </a:solidFill>
                <a:cs typeface="B Nazanin" panose="00000400000000000000" pitchFamily="2" charset="-78"/>
              </a:rPr>
              <a:t>119 پست برق </a:t>
            </a:r>
            <a:r>
              <a:rPr lang="fa-IR" dirty="0">
                <a:cs typeface="B Nazanin" panose="00000400000000000000" pitchFamily="2" charset="-78"/>
              </a:rPr>
              <a:t>را به طور کامل نابود کردند و به 6 نيروگاه مهم هم آسيب‌‌هاي جدي وارد آوردند، به طوري که </a:t>
            </a:r>
            <a:r>
              <a:rPr lang="fa-IR" dirty="0">
                <a:solidFill>
                  <a:srgbClr val="FF0000"/>
                </a:solidFill>
                <a:cs typeface="B Nazanin" panose="00000400000000000000" pitchFamily="2" charset="-78"/>
              </a:rPr>
              <a:t>ظرفيت توليد برق</a:t>
            </a:r>
            <a:r>
              <a:rPr lang="fa-IR" dirty="0">
                <a:cs typeface="B Nazanin" panose="00000400000000000000" pitchFamily="2" charset="-78"/>
              </a:rPr>
              <a:t> در عراق پس از جنگ به </a:t>
            </a:r>
            <a:r>
              <a:rPr lang="fa-IR" dirty="0">
                <a:solidFill>
                  <a:srgbClr val="FF0000"/>
                </a:solidFill>
                <a:cs typeface="B Nazanin" panose="00000400000000000000" pitchFamily="2" charset="-78"/>
              </a:rPr>
              <a:t>4 درصد </a:t>
            </a:r>
            <a:r>
              <a:rPr lang="fa-IR" dirty="0">
                <a:cs typeface="B Nazanin" panose="00000400000000000000" pitchFamily="2" charset="-78"/>
              </a:rPr>
              <a:t>ظرفيت توليد برق </a:t>
            </a:r>
            <a:r>
              <a:rPr lang="fa-IR" dirty="0">
                <a:solidFill>
                  <a:srgbClr val="0070C0"/>
                </a:solidFill>
                <a:cs typeface="B Nazanin" panose="00000400000000000000" pitchFamily="2" charset="-78"/>
              </a:rPr>
              <a:t>پيش از جنگ </a:t>
            </a:r>
            <a:r>
              <a:rPr lang="fa-IR" dirty="0">
                <a:cs typeface="B Nazanin" panose="00000400000000000000" pitchFamily="2" charset="-78"/>
              </a:rPr>
              <a:t>رسيد. </a:t>
            </a:r>
            <a:endParaRPr lang="fa-IR" dirty="0" smtClean="0">
              <a:cs typeface="B Nazanin" panose="00000400000000000000" pitchFamily="2" charset="-78"/>
            </a:endParaRPr>
          </a:p>
        </p:txBody>
      </p:sp>
      <p:pic>
        <p:nvPicPr>
          <p:cNvPr id="3073" name="Picture 24" descr="81664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033" y="3670850"/>
            <a:ext cx="3057525" cy="17811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2557669" y="5499039"/>
            <a:ext cx="52442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1000" b="1" i="0" u="none" strike="noStrike" cap="none" normalizeH="0" baseline="0" dirty="0" smtClean="0" bmk="_Toc456187451">
                <a:ln>
                  <a:noFill/>
                </a:ln>
                <a:solidFill>
                  <a:srgbClr val="000000"/>
                </a:solidFill>
                <a:effectLst/>
                <a:latin typeface="B Nazanin" panose="00000400000000000000" pitchFamily="2" charset="-78"/>
                <a:ea typeface="B Nazanin" panose="00000400000000000000" pitchFamily="2" charset="-78"/>
                <a:cs typeface="B Nazanin" panose="00000400000000000000" pitchFamily="2" charset="-78"/>
              </a:rPr>
              <a:t>نیروگاه اسکندریه عراق. این نیروگاه که در نزدیکی بغداد واقع شده و تقریبا تمام مصرف برق عمومی این شهر را تامین می‌‌کرد در جنگ خلیج فارس توسط نیروهای مهاجم تخريب گردید، اما بعدها بازسازی شد.</a:t>
            </a:r>
            <a:r>
              <a:rPr kumimoji="0" lang="fa-IR" altLang="en-US" sz="1000" b="1" i="0" u="none" strike="noStrike" cap="none" normalizeH="0" baseline="0" dirty="0" smtClean="0">
                <a:ln>
                  <a:noFill/>
                </a:ln>
                <a:solidFill>
                  <a:srgbClr val="000000"/>
                </a:solidFill>
                <a:effectLst/>
                <a:latin typeface="B Nazanin" panose="00000400000000000000" pitchFamily="2" charset="-78"/>
                <a:ea typeface="B Nazanin" panose="00000400000000000000" pitchFamily="2" charset="-78"/>
                <a:cs typeface="B Nazanin" panose="00000400000000000000" pitchFamily="2" charset="-78"/>
              </a:rPr>
              <a:t> </a:t>
            </a:r>
            <a:endParaRPr kumimoji="0" lang="fa-IR"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9"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573570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29</a:t>
            </a:r>
            <a:endParaRPr lang="en-AU" dirty="0"/>
          </a:p>
        </p:txBody>
      </p:sp>
      <p:sp>
        <p:nvSpPr>
          <p:cNvPr id="5" name="Rectangle 4"/>
          <p:cNvSpPr/>
          <p:nvPr/>
        </p:nvSpPr>
        <p:spPr>
          <a:xfrm>
            <a:off x="3631096" y="839713"/>
            <a:ext cx="5214730" cy="369332"/>
          </a:xfrm>
          <a:prstGeom prst="rect">
            <a:avLst/>
          </a:prstGeom>
        </p:spPr>
        <p:txBody>
          <a:bodyPr wrap="square">
            <a:spAutoFit/>
          </a:bodyPr>
          <a:lstStyle/>
          <a:p>
            <a:pPr marL="285750" indent="-285750" algn="just" rtl="1">
              <a:buFont typeface="Wingdings" panose="05000000000000000000" pitchFamily="2" charset="2"/>
              <a:buChar char="ü"/>
            </a:pPr>
            <a:r>
              <a:rPr lang="fa-IR" dirty="0">
                <a:cs typeface="B Nazanin" panose="00000400000000000000" pitchFamily="2" charset="-78"/>
              </a:rPr>
              <a:t>مناقشه کوزوو (</a:t>
            </a:r>
            <a:r>
              <a:rPr lang="fa-IR" dirty="0">
                <a:solidFill>
                  <a:srgbClr val="0070C0"/>
                </a:solidFill>
                <a:cs typeface="B Nazanin" panose="00000400000000000000" pitchFamily="2" charset="-78"/>
              </a:rPr>
              <a:t>جنگ 11 هفته‌ای سال 1999 ناتو علیه یوگسلاوی</a:t>
            </a:r>
            <a:r>
              <a:rPr lang="fa-IR" dirty="0">
                <a:cs typeface="B Nazanin" panose="00000400000000000000" pitchFamily="2" charset="-78"/>
              </a:rPr>
              <a:t>)</a:t>
            </a:r>
          </a:p>
        </p:txBody>
      </p:sp>
      <p:sp>
        <p:nvSpPr>
          <p:cNvPr id="6" name="TextBox 5"/>
          <p:cNvSpPr txBox="1"/>
          <p:nvPr/>
        </p:nvSpPr>
        <p:spPr>
          <a:xfrm>
            <a:off x="6039385" y="222253"/>
            <a:ext cx="2924140"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lvl="0" algn="r" rtl="1">
              <a:lnSpc>
                <a:spcPct val="150000"/>
              </a:lnSpc>
            </a:pPr>
            <a:r>
              <a:rPr lang="fa-IR" b="1" dirty="0">
                <a:solidFill>
                  <a:srgbClr val="C00000"/>
                </a:solidFill>
                <a:cs typeface="B Nazanin" panose="00000400000000000000" pitchFamily="2" charset="-78"/>
              </a:rPr>
              <a:t>تاریخچه حملات به صنعت برق</a:t>
            </a:r>
            <a:endParaRPr lang="en-AU" b="1" dirty="0">
              <a:solidFill>
                <a:srgbClr val="C00000"/>
              </a:solidFill>
              <a:cs typeface="B Nazanin" panose="00000400000000000000" pitchFamily="2" charset="-78"/>
            </a:endParaRPr>
          </a:p>
        </p:txBody>
      </p:sp>
      <p:sp>
        <p:nvSpPr>
          <p:cNvPr id="7" name="Rectangle 6"/>
          <p:cNvSpPr/>
          <p:nvPr/>
        </p:nvSpPr>
        <p:spPr>
          <a:xfrm>
            <a:off x="3096499" y="1233042"/>
            <a:ext cx="5749327" cy="5078313"/>
          </a:xfrm>
          <a:prstGeom prst="rect">
            <a:avLst/>
          </a:prstGeom>
        </p:spPr>
        <p:txBody>
          <a:bodyPr wrap="square">
            <a:spAutoFit/>
          </a:bodyPr>
          <a:lstStyle/>
          <a:p>
            <a:pPr algn="just" rtl="1">
              <a:lnSpc>
                <a:spcPct val="150000"/>
              </a:lnSpc>
            </a:pPr>
            <a:r>
              <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rPr>
              <a:t>در هفته‌های اول جنگ آمریکا اصرار به حمله به صنعت برق یگوسلاوی را داشت، اما فرانسه به شدت با آن مخالف بود. بدين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ترتيب امريکايي‌ها بمب گرافيتي را عرضه کردند که فقط چند ساعت شبکه برق اين کشور را از کار مي‌انداخت. </a:t>
            </a:r>
            <a:endPar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endParaRPr>
          </a:p>
          <a:p>
            <a:pPr algn="just" rtl="1">
              <a:lnSpc>
                <a:spcPct val="150000"/>
              </a:lnSpc>
            </a:pPr>
            <a:r>
              <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rPr>
              <a:t>بدين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گونه از </a:t>
            </a:r>
            <a:r>
              <a:rPr lang="fa-IR" dirty="0" smtClean="0">
                <a:solidFill>
                  <a:srgbClr val="FF0000"/>
                </a:solidFill>
                <a:latin typeface="Times New Roman" panose="02020603050405020304" pitchFamily="18" charset="0"/>
                <a:ea typeface="B Nazanin" panose="00000400000000000000" pitchFamily="2" charset="-78"/>
                <a:cs typeface="B Nazanin" panose="00000400000000000000" pitchFamily="2" charset="-78"/>
              </a:rPr>
              <a:t>بمب گرافیتی </a:t>
            </a:r>
            <a:r>
              <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rPr>
              <a:t>عليه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شبکه برق اين کشور استفاده شد و در نتيجه آن </a:t>
            </a:r>
            <a:r>
              <a:rPr lang="fa-IR" dirty="0">
                <a:solidFill>
                  <a:srgbClr val="FF0000"/>
                </a:solidFill>
                <a:latin typeface="Times New Roman" panose="02020603050405020304" pitchFamily="18" charset="0"/>
                <a:ea typeface="B Nazanin" panose="00000400000000000000" pitchFamily="2" charset="-78"/>
                <a:cs typeface="B Nazanin" panose="00000400000000000000" pitchFamily="2" charset="-78"/>
              </a:rPr>
              <a:t>70 درصد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اين کشور را خاموشي فراگرفت، البته بيشتر شبکه حدود يک روز بعد راه‌اندازي مجدد شد. </a:t>
            </a:r>
            <a:r>
              <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rPr>
              <a:t>اما همان خاموشی کمک قابل ملاحظه‌ای به نیروهای ناتو در پیشروهایشان کرد.</a:t>
            </a:r>
          </a:p>
          <a:p>
            <a:pPr lvl="0" algn="just" rtl="1">
              <a:lnSpc>
                <a:spcPct val="150000"/>
              </a:lnSpc>
            </a:pPr>
            <a:r>
              <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rPr>
              <a:t>سپس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نيروهاي ناتو با مقاومت نيروهاي صرب دامنه جنگ را به مردم عادي و تاسيسات زيربنايي غيرنظامي کشاندند</a:t>
            </a:r>
            <a:r>
              <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rPr>
              <a:t>. در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نهایت </a:t>
            </a:r>
            <a:r>
              <a:rPr lang="fa-IR" altLang="en-US" dirty="0" bmk="_Toc456187452">
                <a:solidFill>
                  <a:srgbClr val="000000"/>
                </a:solidFill>
                <a:latin typeface="Times New Roman" panose="02020603050405020304" pitchFamily="18" charset="0"/>
                <a:ea typeface="B Nazanin" panose="00000400000000000000" pitchFamily="2" charset="-78"/>
                <a:cs typeface="B Nazanin" panose="00000400000000000000" pitchFamily="2" charset="-78"/>
              </a:rPr>
              <a:t>نیروهای ناتو در دور جدید حملات خود برای به تسلیم کشاندن حکومت میلوسویچ، دست به بمباران تاسیسات زیربنایی این کشور زدند.</a:t>
            </a:r>
            <a:endParaRPr lang="fa-IR" altLang="en-US" dirty="0">
              <a:solidFill>
                <a:srgbClr val="000000"/>
              </a:solidFill>
              <a:latin typeface="Times New Roman" panose="02020603050405020304" pitchFamily="18" charset="0"/>
              <a:ea typeface="B Nazanin" panose="00000400000000000000" pitchFamily="2" charset="-78"/>
              <a:cs typeface="B Nazanin" panose="00000400000000000000" pitchFamily="2" charset="-78"/>
            </a:endParaRPr>
          </a:p>
          <a:p>
            <a:pPr algn="just" rtl="1">
              <a:lnSpc>
                <a:spcPct val="150000"/>
              </a:lnSpc>
            </a:pPr>
            <a:endParaRPr lang="en-AU" dirty="0"/>
          </a:p>
        </p:txBody>
      </p:sp>
      <p:pic>
        <p:nvPicPr>
          <p:cNvPr id="6145" name="Picture 25" descr="belgrade-ther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418" y="1809574"/>
            <a:ext cx="1990725" cy="29527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25360" y="4814887"/>
            <a:ext cx="2234889" cy="738664"/>
          </a:xfrm>
          <a:prstGeom prst="rect">
            <a:avLst/>
          </a:prstGeom>
        </p:spPr>
        <p:txBody>
          <a:bodyPr wrap="square">
            <a:spAutoFit/>
          </a:bodyPr>
          <a:lstStyle/>
          <a:p>
            <a:pPr algn="ctr" rtl="1"/>
            <a:r>
              <a:rPr lang="fa-IR" sz="1400" b="1" dirty="0">
                <a:solidFill>
                  <a:srgbClr val="000000"/>
                </a:solidFill>
                <a:latin typeface="B Nazanin" panose="00000400000000000000" pitchFamily="2" charset="-78"/>
                <a:ea typeface="B Nazanin" panose="00000400000000000000" pitchFamily="2" charset="-78"/>
                <a:cs typeface="B Nazanin" panose="00000400000000000000" pitchFamily="2" charset="-78"/>
              </a:rPr>
              <a:t>نیروگاهی در حومه بلگراد که توسط نیروهای ناتو بمباران هوایی شد (27 ماه می1999).</a:t>
            </a:r>
            <a:endParaRPr lang="en-AU" sz="1400" dirty="0"/>
          </a:p>
        </p:txBody>
      </p:sp>
      <p:sp>
        <p:nvSpPr>
          <p:cNvPr id="9"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532716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4210" y="1661203"/>
            <a:ext cx="2879314" cy="3950249"/>
          </a:xfrm>
          <a:prstGeom prst="rect">
            <a:avLst/>
          </a:prstGeom>
        </p:spPr>
        <p:txBody>
          <a:bodyPr wrap="none">
            <a:spAutoFit/>
          </a:bodyPr>
          <a:lstStyle/>
          <a:p>
            <a:pPr algn="ctr" rtl="1">
              <a:lnSpc>
                <a:spcPct val="107000"/>
              </a:lnSpc>
              <a:spcAft>
                <a:spcPts val="800"/>
              </a:spcAft>
            </a:pPr>
            <a:r>
              <a:rPr lang="fa-IR" b="1" dirty="0" smtClean="0">
                <a:latin typeface="Calibri" panose="020F0502020204030204" pitchFamily="34" charset="0"/>
                <a:ea typeface="Calibri" panose="020F0502020204030204" pitchFamily="34" charset="0"/>
                <a:cs typeface="B Nazanin" panose="00000400000000000000" pitchFamily="2" charset="-78"/>
              </a:rPr>
              <a:t>دانشگاه بیرجند</a:t>
            </a:r>
          </a:p>
          <a:p>
            <a:pPr algn="ctr" rtl="1">
              <a:lnSpc>
                <a:spcPct val="107000"/>
              </a:lnSpc>
              <a:spcAft>
                <a:spcPts val="800"/>
              </a:spcAft>
            </a:pPr>
            <a:r>
              <a:rPr lang="fa-IR" b="1" dirty="0" smtClean="0">
                <a:latin typeface="Calibri" panose="020F0502020204030204" pitchFamily="34" charset="0"/>
                <a:ea typeface="Calibri" panose="020F0502020204030204" pitchFamily="34" charset="0"/>
                <a:cs typeface="B Nazanin" panose="00000400000000000000" pitchFamily="2" charset="-78"/>
              </a:rPr>
              <a:t>کمیته پدافند غیرعامل</a:t>
            </a:r>
          </a:p>
          <a:p>
            <a:pPr algn="ctr" rtl="1">
              <a:lnSpc>
                <a:spcPct val="107000"/>
              </a:lnSpc>
              <a:spcAft>
                <a:spcPts val="800"/>
              </a:spcAft>
            </a:pPr>
            <a:endParaRPr lang="fa-IR" sz="200" b="1" dirty="0" smtClean="0">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r>
              <a:rPr lang="fa-IR" b="1" dirty="0" smtClean="0">
                <a:latin typeface="Calibri" panose="020F0502020204030204" pitchFamily="34" charset="0"/>
                <a:ea typeface="Calibri" panose="020F0502020204030204" pitchFamily="34" charset="0"/>
                <a:cs typeface="B Nazanin" panose="00000400000000000000" pitchFamily="2" charset="-78"/>
              </a:rPr>
              <a:t>عنوان سخنرانی</a:t>
            </a:r>
          </a:p>
          <a:p>
            <a:pPr algn="ctr" rtl="1">
              <a:lnSpc>
                <a:spcPct val="107000"/>
              </a:lnSpc>
              <a:spcAft>
                <a:spcPts val="800"/>
              </a:spcAft>
            </a:pPr>
            <a:r>
              <a:rPr lang="fa-IR" sz="2000" b="1"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کارگاه آموزشی پدافندغیرعامل</a:t>
            </a:r>
            <a:endParaRPr lang="fa-IR" sz="1000" b="1" dirty="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r>
              <a:rPr lang="fa-IR" b="1" dirty="0" smtClean="0">
                <a:latin typeface="Calibri" panose="020F0502020204030204" pitchFamily="34" charset="0"/>
                <a:ea typeface="Calibri" panose="020F0502020204030204" pitchFamily="34" charset="0"/>
                <a:cs typeface="B Nazanin" panose="00000400000000000000" pitchFamily="2" charset="-78"/>
              </a:rPr>
              <a:t>ارائه دهنده</a:t>
            </a:r>
          </a:p>
          <a:p>
            <a:pPr algn="ctr" rtl="1">
              <a:lnSpc>
                <a:spcPct val="107000"/>
              </a:lnSpc>
              <a:spcAft>
                <a:spcPts val="800"/>
              </a:spcAft>
            </a:pPr>
            <a:r>
              <a:rPr lang="fa-IR" b="1" dirty="0" smtClean="0">
                <a:effectLst/>
                <a:latin typeface="Calibri" panose="020F0502020204030204" pitchFamily="34" charset="0"/>
                <a:ea typeface="Calibri" panose="020F0502020204030204" pitchFamily="34" charset="0"/>
                <a:cs typeface="B Nazanin" panose="00000400000000000000" pitchFamily="2" charset="-78"/>
              </a:rPr>
              <a:t>دکتر مهران تقی‌پور گرجی‌کلایی</a:t>
            </a:r>
          </a:p>
          <a:p>
            <a:pPr algn="ctr" rtl="1">
              <a:lnSpc>
                <a:spcPct val="107000"/>
              </a:lnSpc>
              <a:spcAft>
                <a:spcPts val="800"/>
              </a:spcAft>
            </a:pPr>
            <a:endParaRPr lang="fa-IR" sz="600" b="1" dirty="0" smtClean="0">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r>
              <a:rPr lang="fa-IR" b="1" dirty="0" smtClean="0">
                <a:latin typeface="Calibri" panose="020F0502020204030204" pitchFamily="34" charset="0"/>
                <a:ea typeface="Calibri" panose="020F0502020204030204" pitchFamily="34" charset="0"/>
                <a:cs typeface="B Nazanin" panose="00000400000000000000" pitchFamily="2" charset="-78"/>
              </a:rPr>
              <a:t>زمان</a:t>
            </a:r>
          </a:p>
          <a:p>
            <a:pPr algn="ctr" rtl="1">
              <a:lnSpc>
                <a:spcPct val="107000"/>
              </a:lnSpc>
              <a:spcAft>
                <a:spcPts val="800"/>
              </a:spcAft>
            </a:pPr>
            <a:r>
              <a:rPr lang="fa-IR" b="1" dirty="0" smtClean="0">
                <a:latin typeface="Calibri" panose="020F0502020204030204" pitchFamily="34" charset="0"/>
                <a:ea typeface="Calibri" panose="020F0502020204030204" pitchFamily="34" charset="0"/>
                <a:cs typeface="B Nazanin" panose="00000400000000000000" pitchFamily="2" charset="-78"/>
              </a:rPr>
              <a:t>شنبه 1396/08/06</a:t>
            </a:r>
            <a:endParaRPr lang="fa-IR" b="1" dirty="0">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endParaRPr lang="en-AU"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main_arm_Big_Black"/>
          <p:cNvPicPr/>
          <p:nvPr/>
        </p:nvPicPr>
        <p:blipFill>
          <a:blip r:embed="rId3" cstate="print"/>
          <a:srcRect/>
          <a:stretch>
            <a:fillRect/>
          </a:stretch>
        </p:blipFill>
        <p:spPr bwMode="auto">
          <a:xfrm>
            <a:off x="4012531" y="-34677"/>
            <a:ext cx="1029369" cy="1672977"/>
          </a:xfrm>
          <a:prstGeom prst="rect">
            <a:avLst/>
          </a:prstGeom>
          <a:noFill/>
          <a:ln w="9525">
            <a:noFill/>
            <a:miter lim="800000"/>
            <a:headEnd/>
            <a:tailEnd/>
          </a:ln>
        </p:spPr>
      </p:pic>
    </p:spTree>
    <p:extLst>
      <p:ext uri="{BB962C8B-B14F-4D97-AF65-F5344CB8AC3E}">
        <p14:creationId xmlns:p14="http://schemas.microsoft.com/office/powerpoint/2010/main" val="770379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30</a:t>
            </a:r>
            <a:endParaRPr lang="en-AU" dirty="0"/>
          </a:p>
        </p:txBody>
      </p:sp>
      <p:sp>
        <p:nvSpPr>
          <p:cNvPr id="4" name="Rectangle 3"/>
          <p:cNvSpPr/>
          <p:nvPr/>
        </p:nvSpPr>
        <p:spPr>
          <a:xfrm>
            <a:off x="2902226" y="923117"/>
            <a:ext cx="5943600" cy="369332"/>
          </a:xfrm>
          <a:prstGeom prst="rect">
            <a:avLst/>
          </a:prstGeom>
        </p:spPr>
        <p:txBody>
          <a:bodyPr wrap="square">
            <a:spAutoFit/>
          </a:bodyPr>
          <a:lstStyle/>
          <a:p>
            <a:pPr marL="285750" indent="-285750" algn="just" rtl="1">
              <a:buFont typeface="Wingdings" panose="05000000000000000000" pitchFamily="2" charset="2"/>
              <a:buChar char="ü"/>
            </a:pPr>
            <a:r>
              <a:rPr lang="fa-IR" dirty="0" smtClean="0">
                <a:cs typeface="B Nazanin" panose="00000400000000000000" pitchFamily="2" charset="-78"/>
              </a:rPr>
              <a:t>تهاجم سایبری با استفاده از ویروس استاکس‌نت به نیروگاه اتمی بوشهر (</a:t>
            </a:r>
            <a:r>
              <a:rPr lang="fa-IR" dirty="0" smtClean="0">
                <a:solidFill>
                  <a:srgbClr val="0070C0"/>
                </a:solidFill>
                <a:cs typeface="B Nazanin" panose="00000400000000000000" pitchFamily="2" charset="-78"/>
              </a:rPr>
              <a:t>2010</a:t>
            </a:r>
            <a:r>
              <a:rPr lang="fa-IR" dirty="0" smtClean="0">
                <a:cs typeface="B Nazanin" panose="00000400000000000000" pitchFamily="2" charset="-78"/>
              </a:rPr>
              <a:t>)</a:t>
            </a:r>
            <a:endParaRPr lang="fa-IR" dirty="0">
              <a:cs typeface="B Nazanin" panose="00000400000000000000" pitchFamily="2" charset="-78"/>
            </a:endParaRPr>
          </a:p>
        </p:txBody>
      </p:sp>
      <p:sp>
        <p:nvSpPr>
          <p:cNvPr id="5" name="TextBox 4"/>
          <p:cNvSpPr txBox="1"/>
          <p:nvPr/>
        </p:nvSpPr>
        <p:spPr>
          <a:xfrm>
            <a:off x="6039385" y="222253"/>
            <a:ext cx="2924140"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lvl="0" algn="r" rtl="1">
              <a:lnSpc>
                <a:spcPct val="150000"/>
              </a:lnSpc>
            </a:pPr>
            <a:r>
              <a:rPr lang="fa-IR" b="1" dirty="0">
                <a:solidFill>
                  <a:srgbClr val="C00000"/>
                </a:solidFill>
                <a:cs typeface="B Nazanin" panose="00000400000000000000" pitchFamily="2" charset="-78"/>
              </a:rPr>
              <a:t>تاریخچه حملات به صنعت برق</a:t>
            </a:r>
            <a:endParaRPr lang="en-AU" b="1" dirty="0">
              <a:solidFill>
                <a:srgbClr val="C00000"/>
              </a:solidFill>
              <a:cs typeface="B Nazanin" panose="00000400000000000000" pitchFamily="2" charset="-78"/>
            </a:endParaRPr>
          </a:p>
        </p:txBody>
      </p:sp>
      <p:sp>
        <p:nvSpPr>
          <p:cNvPr id="7" name="Rectangle 6"/>
          <p:cNvSpPr/>
          <p:nvPr/>
        </p:nvSpPr>
        <p:spPr>
          <a:xfrm>
            <a:off x="755374" y="1485482"/>
            <a:ext cx="8090452" cy="646331"/>
          </a:xfrm>
          <a:prstGeom prst="rect">
            <a:avLst/>
          </a:prstGeom>
        </p:spPr>
        <p:txBody>
          <a:bodyPr wrap="square">
            <a:spAutoFit/>
          </a:bodyPr>
          <a:lstStyle/>
          <a:p>
            <a:pPr algn="just" rtl="1"/>
            <a:r>
              <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rPr>
              <a:t>در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تاریخ ۷ ژوئیه سال ۲۰۱۳ میلادی، ادوارد اسنودن</a:t>
            </a:r>
            <a:r>
              <a:rPr lang="fa-IR" dirty="0">
                <a:solidFill>
                  <a:srgbClr val="000000"/>
                </a:solidFill>
                <a:ea typeface="B Nazanin" panose="00000400000000000000" pitchFamily="2" charset="-78"/>
                <a:cs typeface="Times New Roman" panose="02020603050405020304" pitchFamily="18" charset="0"/>
              </a:rPr>
              <a:t>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در مصاحبه‌ای با در اشپیگل</a:t>
            </a:r>
            <a:r>
              <a:rPr lang="fa-IR" dirty="0">
                <a:solidFill>
                  <a:srgbClr val="000000"/>
                </a:solidFill>
                <a:ea typeface="B Nazanin" panose="00000400000000000000" pitchFamily="2" charset="-78"/>
                <a:cs typeface="Times New Roman" panose="02020603050405020304" pitchFamily="18" charset="0"/>
              </a:rPr>
              <a:t>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اعلام کرد این بدافزار با همکاری مشترک </a:t>
            </a:r>
            <a:r>
              <a:rPr lang="fa-IR" dirty="0">
                <a:solidFill>
                  <a:srgbClr val="FF0000"/>
                </a:solidFill>
                <a:latin typeface="Times New Roman" panose="02020603050405020304" pitchFamily="18" charset="0"/>
                <a:ea typeface="B Nazanin" panose="00000400000000000000" pitchFamily="2" charset="-78"/>
                <a:cs typeface="B Nazanin" panose="00000400000000000000" pitchFamily="2" charset="-78"/>
              </a:rPr>
              <a:t>آژانس امنیت ملی ایالات متحده آمریکا</a:t>
            </a:r>
            <a:r>
              <a:rPr lang="fa-IR" dirty="0">
                <a:solidFill>
                  <a:srgbClr val="FF0000"/>
                </a:solidFill>
                <a:ea typeface="B Nazanin" panose="00000400000000000000" pitchFamily="2" charset="-78"/>
                <a:cs typeface="Times New Roman" panose="02020603050405020304" pitchFamily="18" charset="0"/>
              </a:rPr>
              <a:t>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و </a:t>
            </a:r>
            <a:r>
              <a:rPr lang="fa-IR" dirty="0">
                <a:solidFill>
                  <a:srgbClr val="FF0000"/>
                </a:solidFill>
                <a:latin typeface="Times New Roman" panose="02020603050405020304" pitchFamily="18" charset="0"/>
                <a:ea typeface="B Nazanin" panose="00000400000000000000" pitchFamily="2" charset="-78"/>
                <a:cs typeface="B Nazanin" panose="00000400000000000000" pitchFamily="2" charset="-78"/>
              </a:rPr>
              <a:t>اسرائیل</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 ساخته شده است.</a:t>
            </a:r>
            <a:endParaRPr lang="en-AU" dirty="0"/>
          </a:p>
        </p:txBody>
      </p:sp>
      <p:sp>
        <p:nvSpPr>
          <p:cNvPr id="8" name="Rectangle 7"/>
          <p:cNvSpPr/>
          <p:nvPr/>
        </p:nvSpPr>
        <p:spPr>
          <a:xfrm>
            <a:off x="1152939" y="2131813"/>
            <a:ext cx="7692887" cy="2862322"/>
          </a:xfrm>
          <a:prstGeom prst="rect">
            <a:avLst/>
          </a:prstGeom>
        </p:spPr>
        <p:txBody>
          <a:bodyPr wrap="square">
            <a:spAutoFit/>
          </a:bodyPr>
          <a:lstStyle/>
          <a:p>
            <a:pPr algn="just" rtl="1"/>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این بدافزار سیستم‌هایی را هدف قرار داده است که دارای یک مبدل فرکانس هستند که نوعی دستگاه برای کنترل سرعت موتور است. </a:t>
            </a:r>
            <a:endPar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endParaRPr>
          </a:p>
          <a:p>
            <a:pPr algn="just" rtl="1"/>
            <a:r>
              <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rPr>
              <a:t>بدافزار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استاکس نت به دنبال مبدل‌هایی از یک شرکت در فنلاند</a:t>
            </a:r>
            <a:r>
              <a:rPr lang="fa-IR" dirty="0">
                <a:solidFill>
                  <a:srgbClr val="000000"/>
                </a:solidFill>
                <a:ea typeface="B Nazanin" panose="00000400000000000000" pitchFamily="2" charset="-78"/>
                <a:cs typeface="B Nazanin" panose="00000400000000000000" pitchFamily="2" charset="-78"/>
              </a:rPr>
              <a:t>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و یا تهران</a:t>
            </a:r>
            <a:r>
              <a:rPr lang="fa-IR" dirty="0">
                <a:solidFill>
                  <a:srgbClr val="000000"/>
                </a:solidFill>
                <a:ea typeface="B Nazanin" panose="00000400000000000000" pitchFamily="2" charset="-78"/>
                <a:cs typeface="B Nazanin" panose="00000400000000000000" pitchFamily="2" charset="-78"/>
              </a:rPr>
              <a:t>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بوده است. استاکس نت به دنبال این دستگاه‌ها بر روی سیستم قربانی می‌گردد و فرکانسی را که دستگاه‌های مذکور با آن کار می‌کنند، شناسایی کرده و به دنبال بازه‌ای از ۸۰۰ تا ۱۲۰۰ هرتز</a:t>
            </a:r>
            <a:r>
              <a:rPr lang="fa-IR" dirty="0">
                <a:solidFill>
                  <a:srgbClr val="000000"/>
                </a:solidFill>
                <a:ea typeface="B Nazanin" panose="00000400000000000000" pitchFamily="2" charset="-78"/>
                <a:cs typeface="B Nazanin" panose="00000400000000000000" pitchFamily="2" charset="-78"/>
              </a:rPr>
              <a:t>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می‌گردد. دستگاه‌های صنعتی که از این مبدل استفاده کنند بسیار محدود هستند و غالباً در تاسیسات غنی‌سازی اورانیوم استفاده می‌شوند. </a:t>
            </a:r>
            <a:endPar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endParaRPr>
          </a:p>
          <a:p>
            <a:pPr algn="just" rtl="1"/>
            <a:r>
              <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rPr>
              <a:t>هدف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استاکس نت را می‌توان نیروگاه‌های هسته‌ای ایران دانست؛ به این دلیل که در این مراکز از این مبدل‌ها استفاده می‌شود. بنابراین مراکز غنی‌سازی نطنز و </a:t>
            </a:r>
            <a:r>
              <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rPr>
              <a:t>بوشهر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تنها مرکز </a:t>
            </a:r>
            <a:r>
              <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rPr>
              <a:t>هستند که می‌توانند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هدف احتمالی آن قرار </a:t>
            </a:r>
            <a:r>
              <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rPr>
              <a:t>گیرند.</a:t>
            </a:r>
            <a:r>
              <a:rPr lang="en-US" dirty="0" smtClean="0">
                <a:solidFill>
                  <a:srgbClr val="000000"/>
                </a:solidFill>
                <a:latin typeface="B Nazanin" panose="00000400000000000000" pitchFamily="2" charset="-78"/>
                <a:ea typeface="B Nazanin" panose="00000400000000000000" pitchFamily="2" charset="-78"/>
                <a:cs typeface="B Nazanin" panose="00000400000000000000" pitchFamily="2" charset="-78"/>
              </a:rPr>
              <a:t> </a:t>
            </a:r>
            <a:r>
              <a:rPr lang="fa-IR" dirty="0">
                <a:solidFill>
                  <a:srgbClr val="000000"/>
                </a:solidFill>
                <a:latin typeface="Times New Roman" panose="02020603050405020304" pitchFamily="18" charset="0"/>
                <a:ea typeface="B Nazanin" panose="00000400000000000000" pitchFamily="2" charset="-78"/>
                <a:cs typeface="B Nazanin" panose="00000400000000000000" pitchFamily="2" charset="-78"/>
              </a:rPr>
              <a:t>این بدافزار فرکانس‌های مبدل را ابتدا تا بالاتر از ۱۴۰۰ هرتز بالا می‌برد و سپس آن را تا کمتر از ۲ هرتز پایین می‌آورد و سپس آن را فقط برای بالاتر از ۱۰۰۰ هرتز تنظیم می‌کند. </a:t>
            </a:r>
            <a:endParaRPr lang="fa-IR" dirty="0" smtClean="0">
              <a:solidFill>
                <a:srgbClr val="000000"/>
              </a:solidFill>
              <a:latin typeface="Times New Roman" panose="02020603050405020304" pitchFamily="18" charset="0"/>
              <a:ea typeface="B Nazanin" panose="00000400000000000000" pitchFamily="2" charset="-78"/>
              <a:cs typeface="B Nazanin" panose="00000400000000000000" pitchFamily="2" charset="-78"/>
            </a:endParaRPr>
          </a:p>
        </p:txBody>
      </p:sp>
      <p:sp>
        <p:nvSpPr>
          <p:cNvPr id="9" name="Rectangle 8"/>
          <p:cNvSpPr/>
          <p:nvPr/>
        </p:nvSpPr>
        <p:spPr>
          <a:xfrm>
            <a:off x="2713382" y="5013618"/>
            <a:ext cx="5211418" cy="646331"/>
          </a:xfrm>
          <a:prstGeom prst="rect">
            <a:avLst/>
          </a:prstGeom>
        </p:spPr>
        <p:txBody>
          <a:bodyPr wrap="square">
            <a:spAutoFit/>
          </a:bodyPr>
          <a:lstStyle/>
          <a:p>
            <a:pPr algn="ctr" rtl="1"/>
            <a:r>
              <a:rPr lang="fa-IR" dirty="0">
                <a:solidFill>
                  <a:srgbClr val="7030A0"/>
                </a:solidFill>
                <a:latin typeface="Times New Roman" panose="02020603050405020304" pitchFamily="18" charset="0"/>
                <a:ea typeface="B Nazanin" panose="00000400000000000000" pitchFamily="2" charset="-78"/>
                <a:cs typeface="B Nazanin" panose="00000400000000000000" pitchFamily="2" charset="-78"/>
              </a:rPr>
              <a:t>در </a:t>
            </a:r>
            <a:r>
              <a:rPr lang="fa-IR" dirty="0" smtClean="0">
                <a:solidFill>
                  <a:srgbClr val="7030A0"/>
                </a:solidFill>
                <a:latin typeface="Times New Roman" panose="02020603050405020304" pitchFamily="18" charset="0"/>
                <a:ea typeface="B Nazanin" panose="00000400000000000000" pitchFamily="2" charset="-78"/>
                <a:cs typeface="B Nazanin" panose="00000400000000000000" pitchFamily="2" charset="-78"/>
              </a:rPr>
              <a:t>واقع، </a:t>
            </a:r>
            <a:r>
              <a:rPr lang="fa-IR" dirty="0">
                <a:solidFill>
                  <a:srgbClr val="7030A0"/>
                </a:solidFill>
                <a:latin typeface="Times New Roman" panose="02020603050405020304" pitchFamily="18" charset="0"/>
                <a:ea typeface="B Nazanin" panose="00000400000000000000" pitchFamily="2" charset="-78"/>
                <a:cs typeface="B Nazanin" panose="00000400000000000000" pitchFamily="2" charset="-78"/>
              </a:rPr>
              <a:t>این بدافزار سرعتی را که موتور با آن کار می‌کند، به هم می‌ریزد که می‌تواند منجر شود هر اتفاقی بیفتد</a:t>
            </a:r>
            <a:r>
              <a:rPr lang="en-US" dirty="0">
                <a:solidFill>
                  <a:srgbClr val="7030A0"/>
                </a:solidFill>
                <a:latin typeface="Times New Roman" panose="02020603050405020304" pitchFamily="18" charset="0"/>
                <a:ea typeface="B Nazanin" panose="00000400000000000000" pitchFamily="2" charset="-78"/>
                <a:cs typeface="B Nazanin" panose="00000400000000000000" pitchFamily="2" charset="-78"/>
              </a:rPr>
              <a:t>. </a:t>
            </a:r>
            <a:endParaRPr lang="en-AU" dirty="0">
              <a:solidFill>
                <a:srgbClr val="7030A0"/>
              </a:solidFill>
              <a:cs typeface="B Nazanin" panose="00000400000000000000" pitchFamily="2" charset="-78"/>
            </a:endParaRPr>
          </a:p>
        </p:txBody>
      </p:sp>
      <p:sp>
        <p:nvSpPr>
          <p:cNvPr id="10"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724138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fa-IR" dirty="0" smtClean="0"/>
              <a:t>31</a:t>
            </a:r>
            <a:endParaRPr lang="en-AU" dirty="0"/>
          </a:p>
        </p:txBody>
      </p:sp>
      <p:sp>
        <p:nvSpPr>
          <p:cNvPr id="6" name="TextBox 5"/>
          <p:cNvSpPr txBox="1"/>
          <p:nvPr/>
        </p:nvSpPr>
        <p:spPr>
          <a:xfrm>
            <a:off x="2879678" y="265873"/>
            <a:ext cx="5973833"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lvl="0" algn="r" rtl="1">
              <a:lnSpc>
                <a:spcPct val="150000"/>
              </a:lnSpc>
            </a:pPr>
            <a:r>
              <a:rPr lang="fa-IR" b="1" dirty="0">
                <a:cs typeface="B Nazanin" panose="00000400000000000000" pitchFamily="2" charset="-78"/>
              </a:rPr>
              <a:t>حوزه‌های فعالیت پدافند </a:t>
            </a:r>
            <a:r>
              <a:rPr lang="fa-IR" b="1" dirty="0" smtClean="0">
                <a:cs typeface="B Nazanin" panose="00000400000000000000" pitchFamily="2" charset="-78"/>
              </a:rPr>
              <a:t>غیرعامل (</a:t>
            </a:r>
            <a:r>
              <a:rPr lang="fa-IR" b="1" dirty="0" smtClean="0">
                <a:solidFill>
                  <a:srgbClr val="FF0000"/>
                </a:solidFill>
                <a:cs typeface="B Nazanin" panose="00000400000000000000" pitchFamily="2" charset="-78"/>
              </a:rPr>
              <a:t>رویکردهای تخصصی پدافند غیرعامل</a:t>
            </a:r>
            <a:r>
              <a:rPr lang="fa-IR" b="1" dirty="0" smtClean="0">
                <a:cs typeface="B Nazanin" panose="00000400000000000000" pitchFamily="2" charset="-78"/>
              </a:rPr>
              <a:t>)</a:t>
            </a:r>
            <a:endParaRPr lang="fa-IR" b="1" dirty="0">
              <a:cs typeface="B Nazanin" panose="00000400000000000000" pitchFamily="2" charset="-78"/>
            </a:endParaRPr>
          </a:p>
        </p:txBody>
      </p:sp>
      <p:sp>
        <p:nvSpPr>
          <p:cNvPr id="7"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
        <p:nvSpPr>
          <p:cNvPr id="2" name="Rectangle 1"/>
          <p:cNvSpPr/>
          <p:nvPr/>
        </p:nvSpPr>
        <p:spPr>
          <a:xfrm>
            <a:off x="4347148" y="1388238"/>
            <a:ext cx="4506363" cy="400110"/>
          </a:xfrm>
          <a:prstGeom prst="rect">
            <a:avLst/>
          </a:prstGeom>
        </p:spPr>
        <p:txBody>
          <a:bodyPr wrap="none">
            <a:spAutoFit/>
          </a:bodyPr>
          <a:lstStyle/>
          <a:p>
            <a:pPr algn="r" rtl="1"/>
            <a:r>
              <a:rPr lang="ar-SA" sz="2000" b="1" dirty="0">
                <a:solidFill>
                  <a:srgbClr val="FF0000"/>
                </a:solidFill>
                <a:ea typeface="Times New Roman" panose="02020603050405020304" pitchFamily="18" charset="0"/>
                <a:cs typeface="B Nazanin" panose="00000400000000000000" pitchFamily="2" charset="-78"/>
              </a:rPr>
              <a:t>نگاه تخصصی پدافند غیر عامل به حوزه‌های تهدید</a:t>
            </a:r>
            <a:endParaRPr lang="en-US" sz="2000" dirty="0">
              <a:solidFill>
                <a:srgbClr val="FF0000"/>
              </a:solidFill>
              <a:cs typeface="B Nazanin" panose="00000400000000000000" pitchFamily="2" charset="-78"/>
            </a:endParaRPr>
          </a:p>
        </p:txBody>
      </p:sp>
      <p:sp>
        <p:nvSpPr>
          <p:cNvPr id="3" name="Rectangle 2"/>
          <p:cNvSpPr/>
          <p:nvPr/>
        </p:nvSpPr>
        <p:spPr>
          <a:xfrm>
            <a:off x="1774209" y="2001859"/>
            <a:ext cx="7079302" cy="3831818"/>
          </a:xfrm>
          <a:prstGeom prst="rect">
            <a:avLst/>
          </a:prstGeom>
        </p:spPr>
        <p:txBody>
          <a:bodyPr wrap="square">
            <a:spAutoFit/>
          </a:bodyPr>
          <a:lstStyle/>
          <a:p>
            <a:pPr algn="just" rtl="1">
              <a:lnSpc>
                <a:spcPct val="150000"/>
              </a:lnSpc>
            </a:pPr>
            <a:r>
              <a:rPr lang="fa-IR" b="1" dirty="0" smtClean="0">
                <a:ea typeface="Times New Roman" panose="02020603050405020304" pitchFamily="18" charset="0"/>
                <a:cs typeface="B Nazanin" panose="00000400000000000000" pitchFamily="2" charset="-78"/>
              </a:rPr>
              <a:t>پدافند غیرعامل تخصصی به این معنی است که: </a:t>
            </a:r>
          </a:p>
          <a:p>
            <a:pPr algn="just" rtl="1">
              <a:lnSpc>
                <a:spcPct val="150000"/>
              </a:lnSpc>
            </a:pPr>
            <a:r>
              <a:rPr lang="ar-SA" b="1" dirty="0" smtClean="0">
                <a:ea typeface="Times New Roman" panose="02020603050405020304" pitchFamily="18" charset="0"/>
                <a:cs typeface="B Nazanin" panose="00000400000000000000" pitchFamily="2" charset="-78"/>
              </a:rPr>
              <a:t>مفاهیم </a:t>
            </a:r>
            <a:r>
              <a:rPr lang="ar-SA" b="1" dirty="0">
                <a:ea typeface="Times New Roman" panose="02020603050405020304" pitchFamily="18" charset="0"/>
                <a:cs typeface="B Nazanin" panose="00000400000000000000" pitchFamily="2" charset="-78"/>
              </a:rPr>
              <a:t>کلی </a:t>
            </a:r>
            <a:r>
              <a:rPr lang="ar-SA" b="1" dirty="0" smtClean="0">
                <a:ea typeface="Times New Roman" panose="02020603050405020304" pitchFamily="18" charset="0"/>
                <a:cs typeface="B Nazanin" panose="00000400000000000000" pitchFamily="2" charset="-78"/>
              </a:rPr>
              <a:t>از بخ</a:t>
            </a:r>
            <a:r>
              <a:rPr lang="fa-IR" b="1" dirty="0" smtClean="0">
                <a:ea typeface="Times New Roman" panose="02020603050405020304" pitchFamily="18" charset="0"/>
                <a:cs typeface="B Nazanin" panose="00000400000000000000" pitchFamily="2" charset="-78"/>
              </a:rPr>
              <a:t>ش‌های</a:t>
            </a:r>
            <a:r>
              <a:rPr lang="ar-SA" b="1" dirty="0" smtClean="0">
                <a:ea typeface="Times New Roman" panose="02020603050405020304" pitchFamily="18" charset="0"/>
                <a:cs typeface="B Nazanin" panose="00000400000000000000" pitchFamily="2" charset="-78"/>
              </a:rPr>
              <a:t> </a:t>
            </a:r>
            <a:r>
              <a:rPr lang="ar-SA" b="1" u="sng" dirty="0" smtClean="0">
                <a:solidFill>
                  <a:srgbClr val="FF0000"/>
                </a:solidFill>
                <a:ea typeface="Times New Roman" panose="02020603050405020304" pitchFamily="18" charset="0"/>
                <a:cs typeface="B Nazanin" panose="00000400000000000000" pitchFamily="2" charset="-78"/>
              </a:rPr>
              <a:t>دفاع</a:t>
            </a:r>
            <a:r>
              <a:rPr lang="fa-IR" b="1" u="sng" dirty="0" smtClean="0">
                <a:solidFill>
                  <a:srgbClr val="FF0000"/>
                </a:solidFill>
                <a:ea typeface="Times New Roman" panose="02020603050405020304" pitchFamily="18" charset="0"/>
                <a:cs typeface="B Nazanin" panose="00000400000000000000" pitchFamily="2" charset="-78"/>
              </a:rPr>
              <a:t> </a:t>
            </a:r>
            <a:r>
              <a:rPr lang="fa-IR" b="1" dirty="0" smtClean="0">
                <a:ea typeface="Times New Roman" panose="02020603050405020304" pitchFamily="18" charset="0"/>
                <a:cs typeface="B Nazanin" panose="00000400000000000000" pitchFamily="2" charset="-78"/>
              </a:rPr>
              <a:t>(</a:t>
            </a:r>
            <a:r>
              <a:rPr lang="en-US"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defense</a:t>
            </a:r>
            <a:r>
              <a:rPr lang="fa-IR" b="1" dirty="0" smtClean="0">
                <a:ea typeface="Times New Roman" panose="02020603050405020304" pitchFamily="18" charset="0"/>
                <a:cs typeface="B Nazanin" panose="00000400000000000000" pitchFamily="2" charset="-78"/>
              </a:rPr>
              <a:t>) و </a:t>
            </a:r>
            <a:r>
              <a:rPr lang="fa-IR" b="1" u="sng" dirty="0" smtClean="0">
                <a:solidFill>
                  <a:srgbClr val="FF0000"/>
                </a:solidFill>
                <a:ea typeface="Times New Roman" panose="02020603050405020304" pitchFamily="18" charset="0"/>
                <a:cs typeface="B Nazanin" panose="00000400000000000000" pitchFamily="2" charset="-78"/>
              </a:rPr>
              <a:t>حفاظت</a:t>
            </a:r>
            <a:r>
              <a:rPr lang="fa-IR" b="1" dirty="0">
                <a:solidFill>
                  <a:srgbClr val="FF0000"/>
                </a:solidFill>
                <a:ea typeface="Times New Roman" panose="02020603050405020304" pitchFamily="18" charset="0"/>
                <a:cs typeface="B Nazanin" panose="00000400000000000000" pitchFamily="2" charset="-78"/>
              </a:rPr>
              <a:t> </a:t>
            </a:r>
            <a:r>
              <a:rPr lang="fa-IR" b="1" dirty="0" smtClean="0">
                <a:ea typeface="Times New Roman" panose="02020603050405020304" pitchFamily="18" charset="0"/>
                <a:cs typeface="B Nazanin" panose="00000400000000000000" pitchFamily="2" charset="-78"/>
              </a:rPr>
              <a:t>(</a:t>
            </a:r>
            <a:r>
              <a:rPr lang="en-US"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Protection</a:t>
            </a:r>
            <a:r>
              <a:rPr lang="fa-IR" b="1" dirty="0" smtClean="0">
                <a:ea typeface="Times New Roman" panose="02020603050405020304" pitchFamily="18" charset="0"/>
                <a:cs typeface="B Nazanin" panose="00000400000000000000" pitchFamily="2" charset="-78"/>
              </a:rPr>
              <a:t>)</a:t>
            </a:r>
            <a:r>
              <a:rPr lang="ar-SA" b="1" dirty="0" smtClean="0">
                <a:ea typeface="Times New Roman" panose="02020603050405020304" pitchFamily="18" charset="0"/>
                <a:cs typeface="B Nazanin" panose="00000400000000000000" pitchFamily="2" charset="-78"/>
              </a:rPr>
              <a:t> </a:t>
            </a:r>
            <a:r>
              <a:rPr lang="ar-SA" b="1" dirty="0">
                <a:ea typeface="Times New Roman" panose="02020603050405020304" pitchFamily="18" charset="0"/>
                <a:cs typeface="B Nazanin" panose="00000400000000000000" pitchFamily="2" charset="-78"/>
              </a:rPr>
              <a:t>گرفته </a:t>
            </a:r>
            <a:r>
              <a:rPr lang="fa-IR" b="1" dirty="0" smtClean="0">
                <a:ea typeface="Times New Roman" panose="02020603050405020304" pitchFamily="18" charset="0"/>
                <a:cs typeface="B Nazanin" panose="00000400000000000000" pitchFamily="2" charset="-78"/>
              </a:rPr>
              <a:t>شود </a:t>
            </a:r>
            <a:r>
              <a:rPr lang="ar-SA" b="1" dirty="0" smtClean="0">
                <a:ea typeface="Times New Roman" panose="02020603050405020304" pitchFamily="18" charset="0"/>
                <a:cs typeface="B Nazanin" panose="00000400000000000000" pitchFamily="2" charset="-78"/>
              </a:rPr>
              <a:t>و به </a:t>
            </a:r>
            <a:r>
              <a:rPr lang="ar-SA" b="1" dirty="0">
                <a:ea typeface="Times New Roman" panose="02020603050405020304" pitchFamily="18" charset="0"/>
                <a:cs typeface="B Nazanin" panose="00000400000000000000" pitchFamily="2" charset="-78"/>
              </a:rPr>
              <a:t>مفاهیمی در حوزه‌های </a:t>
            </a:r>
            <a:r>
              <a:rPr lang="ar-SA" b="1" dirty="0" smtClean="0">
                <a:ea typeface="Times New Roman" panose="02020603050405020304" pitchFamily="18" charset="0"/>
                <a:cs typeface="B Nazanin" panose="00000400000000000000" pitchFamily="2" charset="-78"/>
              </a:rPr>
              <a:t>تخصصی</a:t>
            </a:r>
            <a:r>
              <a:rPr lang="fa-IR" b="1" dirty="0" smtClean="0">
                <a:ea typeface="Times New Roman" panose="02020603050405020304" pitchFamily="18" charset="0"/>
                <a:cs typeface="B Nazanin" panose="00000400000000000000" pitchFamily="2" charset="-78"/>
              </a:rPr>
              <a:t> تبدیل گردد</a:t>
            </a:r>
            <a:r>
              <a:rPr lang="ar-SA" b="1" dirty="0" smtClean="0">
                <a:ea typeface="Times New Roman" panose="02020603050405020304" pitchFamily="18" charset="0"/>
                <a:cs typeface="B Nazanin" panose="00000400000000000000" pitchFamily="2" charset="-78"/>
              </a:rPr>
              <a:t>،</a:t>
            </a:r>
            <a:r>
              <a:rPr lang="fa-IR" b="1" dirty="0" smtClean="0">
                <a:ea typeface="Times New Roman" panose="02020603050405020304" pitchFamily="18" charset="0"/>
                <a:cs typeface="B Nazanin" panose="00000400000000000000" pitchFamily="2" charset="-78"/>
              </a:rPr>
              <a:t> با این ملاحظه که از </a:t>
            </a:r>
            <a:r>
              <a:rPr lang="fa-IR" b="1" dirty="0" smtClean="0">
                <a:solidFill>
                  <a:srgbClr val="FF0000"/>
                </a:solidFill>
                <a:ea typeface="Times New Roman" panose="02020603050405020304" pitchFamily="18" charset="0"/>
                <a:cs typeface="B Nazanin" panose="00000400000000000000" pitchFamily="2" charset="-78"/>
              </a:rPr>
              <a:t>اعمال مستقیم </a:t>
            </a:r>
            <a:r>
              <a:rPr lang="fa-IR" b="1" dirty="0" smtClean="0">
                <a:ea typeface="Times New Roman" panose="02020603050405020304" pitchFamily="18" charset="0"/>
                <a:cs typeface="B Nazanin" panose="00000400000000000000" pitchFamily="2" charset="-78"/>
              </a:rPr>
              <a:t>مفاهیم و ابزار </a:t>
            </a:r>
            <a:r>
              <a:rPr lang="fa-IR" b="1" dirty="0" smtClean="0">
                <a:solidFill>
                  <a:srgbClr val="FF0000"/>
                </a:solidFill>
                <a:ea typeface="Times New Roman" panose="02020603050405020304" pitchFamily="18" charset="0"/>
                <a:cs typeface="B Nazanin" panose="00000400000000000000" pitchFamily="2" charset="-78"/>
              </a:rPr>
              <a:t>نظامی</a:t>
            </a:r>
            <a:r>
              <a:rPr lang="fa-IR" b="1" dirty="0" smtClean="0">
                <a:ea typeface="Times New Roman" panose="02020603050405020304" pitchFamily="18" charset="0"/>
                <a:cs typeface="B Nazanin" panose="00000400000000000000" pitchFamily="2" charset="-78"/>
              </a:rPr>
              <a:t> در آن حوزه </a:t>
            </a:r>
            <a:r>
              <a:rPr lang="fa-IR" b="1" dirty="0" smtClean="0">
                <a:solidFill>
                  <a:srgbClr val="FF0000"/>
                </a:solidFill>
                <a:ea typeface="Times New Roman" panose="02020603050405020304" pitchFamily="18" charset="0"/>
                <a:cs typeface="B Nazanin" panose="00000400000000000000" pitchFamily="2" charset="-78"/>
              </a:rPr>
              <a:t>پرهیز کنیم</a:t>
            </a:r>
            <a:r>
              <a:rPr lang="fa-IR" b="1" dirty="0" smtClean="0">
                <a:ea typeface="Times New Roman" panose="02020603050405020304" pitchFamily="18" charset="0"/>
                <a:cs typeface="B Nazanin" panose="00000400000000000000" pitchFamily="2" charset="-78"/>
              </a:rPr>
              <a:t>.</a:t>
            </a:r>
          </a:p>
          <a:p>
            <a:pPr algn="just" rtl="1">
              <a:lnSpc>
                <a:spcPct val="150000"/>
              </a:lnSpc>
            </a:pPr>
            <a:endParaRPr lang="fa-IR" b="1" dirty="0" smtClean="0">
              <a:ea typeface="Times New Roman" panose="02020603050405020304" pitchFamily="18" charset="0"/>
              <a:cs typeface="B Nazanin" panose="00000400000000000000" pitchFamily="2" charset="-78"/>
            </a:endParaRPr>
          </a:p>
          <a:p>
            <a:pPr algn="just" rtl="1">
              <a:lnSpc>
                <a:spcPct val="150000"/>
              </a:lnSpc>
            </a:pPr>
            <a:r>
              <a:rPr lang="ar-SA" b="1" dirty="0" smtClean="0">
                <a:ea typeface="Times New Roman" panose="02020603050405020304" pitchFamily="18" charset="0"/>
                <a:cs typeface="B Nazanin" panose="00000400000000000000" pitchFamily="2" charset="-78"/>
              </a:rPr>
              <a:t>ترکیبی </a:t>
            </a:r>
            <a:r>
              <a:rPr lang="ar-SA" b="1" dirty="0">
                <a:ea typeface="Times New Roman" panose="02020603050405020304" pitchFamily="18" charset="0"/>
                <a:cs typeface="B Nazanin" panose="00000400000000000000" pitchFamily="2" charset="-78"/>
              </a:rPr>
              <a:t>که </a:t>
            </a:r>
            <a:r>
              <a:rPr lang="fa-IR" b="1" dirty="0" smtClean="0">
                <a:ea typeface="Times New Roman" panose="02020603050405020304" pitchFamily="18" charset="0"/>
                <a:cs typeface="B Nazanin" panose="00000400000000000000" pitchFamily="2" charset="-78"/>
              </a:rPr>
              <a:t>شکل می‌گیرد </a:t>
            </a:r>
            <a:r>
              <a:rPr lang="ar-SA" b="1" dirty="0" smtClean="0">
                <a:ea typeface="Times New Roman" panose="02020603050405020304" pitchFamily="18" charset="0"/>
                <a:cs typeface="B Nazanin" panose="00000400000000000000" pitchFamily="2" charset="-78"/>
              </a:rPr>
              <a:t>نگاه </a:t>
            </a:r>
            <a:r>
              <a:rPr lang="ar-SA" b="1" dirty="0">
                <a:ea typeface="Times New Roman" panose="02020603050405020304" pitchFamily="18" charset="0"/>
                <a:cs typeface="B Nazanin" panose="00000400000000000000" pitchFamily="2" charset="-78"/>
              </a:rPr>
              <a:t>تخصصی پدافند غیرعامل در هر </a:t>
            </a:r>
            <a:r>
              <a:rPr lang="ar-SA" b="1" dirty="0" smtClean="0">
                <a:ea typeface="Times New Roman" panose="02020603050405020304" pitchFamily="18" charset="0"/>
                <a:cs typeface="B Nazanin" panose="00000400000000000000" pitchFamily="2" charset="-78"/>
              </a:rPr>
              <a:t>حوزه</a:t>
            </a:r>
            <a:r>
              <a:rPr lang="fa-IR" b="1" dirty="0" smtClean="0">
                <a:ea typeface="Times New Roman" panose="02020603050405020304" pitchFamily="18" charset="0"/>
                <a:cs typeface="B Nazanin" panose="00000400000000000000" pitchFamily="2" charset="-78"/>
              </a:rPr>
              <a:t> است. </a:t>
            </a:r>
          </a:p>
          <a:p>
            <a:pPr algn="just" rtl="1">
              <a:lnSpc>
                <a:spcPct val="150000"/>
              </a:lnSpc>
            </a:pPr>
            <a:r>
              <a:rPr lang="fa-IR" b="1" dirty="0" smtClean="0">
                <a:ea typeface="Times New Roman" panose="02020603050405020304" pitchFamily="18" charset="0"/>
                <a:cs typeface="B Nazanin" panose="00000400000000000000" pitchFamily="2" charset="-78"/>
              </a:rPr>
              <a:t>برای مثال: </a:t>
            </a:r>
          </a:p>
          <a:p>
            <a:pPr algn="just" rtl="1">
              <a:lnSpc>
                <a:spcPct val="150000"/>
              </a:lnSpc>
            </a:pPr>
            <a:r>
              <a:rPr lang="fa-IR" b="1" dirty="0" smtClean="0">
                <a:ea typeface="Times New Roman" panose="02020603050405020304" pitchFamily="18" charset="0"/>
                <a:cs typeface="B Nazanin" panose="00000400000000000000" pitchFamily="2" charset="-78"/>
              </a:rPr>
              <a:t>پدافند زیستی، پدافند سایبری و ..</a:t>
            </a:r>
            <a:endParaRPr lang="fa-IR" b="1" dirty="0">
              <a:ea typeface="Times New Roman" panose="02020603050405020304" pitchFamily="18" charset="0"/>
              <a:cs typeface="B Nazanin" panose="00000400000000000000" pitchFamily="2" charset="-78"/>
            </a:endParaRPr>
          </a:p>
          <a:p>
            <a:pPr algn="just" rtl="1">
              <a:lnSpc>
                <a:spcPct val="150000"/>
              </a:lnSpc>
            </a:pPr>
            <a:endParaRPr lang="en-US" b="1" dirty="0">
              <a:cs typeface="B Nazanin" panose="00000400000000000000" pitchFamily="2" charset="-78"/>
            </a:endParaRPr>
          </a:p>
        </p:txBody>
      </p:sp>
    </p:spTree>
    <p:extLst>
      <p:ext uri="{BB962C8B-B14F-4D97-AF65-F5344CB8AC3E}">
        <p14:creationId xmlns:p14="http://schemas.microsoft.com/office/powerpoint/2010/main" val="4101225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smtClean="0"/>
              <a:t>32</a:t>
            </a:r>
            <a:endParaRPr lang="en-AU" dirty="0"/>
          </a:p>
        </p:txBody>
      </p:sp>
      <p:sp>
        <p:nvSpPr>
          <p:cNvPr id="6"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
        <p:nvSpPr>
          <p:cNvPr id="19" name="TextBox 18"/>
          <p:cNvSpPr txBox="1"/>
          <p:nvPr/>
        </p:nvSpPr>
        <p:spPr>
          <a:xfrm>
            <a:off x="3493827" y="265873"/>
            <a:ext cx="5359684" cy="473206"/>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lvl="0" algn="r" rtl="1">
              <a:lnSpc>
                <a:spcPct val="150000"/>
              </a:lnSpc>
            </a:pPr>
            <a:r>
              <a:rPr lang="fa-IR" b="1" dirty="0">
                <a:cs typeface="B Nazanin" panose="00000400000000000000" pitchFamily="2" charset="-78"/>
              </a:rPr>
              <a:t>حوزه‌های فعالیت پدافند </a:t>
            </a:r>
            <a:r>
              <a:rPr lang="fa-IR" b="1" dirty="0" smtClean="0">
                <a:cs typeface="B Nazanin" panose="00000400000000000000" pitchFamily="2" charset="-78"/>
              </a:rPr>
              <a:t>غیرعامل (</a:t>
            </a:r>
            <a:r>
              <a:rPr lang="fa-IR" b="1" dirty="0" smtClean="0">
                <a:solidFill>
                  <a:srgbClr val="FF0000"/>
                </a:solidFill>
                <a:cs typeface="B Nazanin" panose="00000400000000000000" pitchFamily="2" charset="-78"/>
              </a:rPr>
              <a:t>رویکردهای پدافند غیرعامل</a:t>
            </a:r>
            <a:r>
              <a:rPr lang="fa-IR" b="1" dirty="0" smtClean="0">
                <a:cs typeface="B Nazanin" panose="00000400000000000000" pitchFamily="2" charset="-78"/>
              </a:rPr>
              <a:t>)</a:t>
            </a:r>
            <a:endParaRPr lang="fa-IR" b="1" dirty="0">
              <a:cs typeface="B Nazanin" panose="00000400000000000000" pitchFamily="2" charset="-78"/>
            </a:endParaRPr>
          </a:p>
        </p:txBody>
      </p:sp>
      <p:sp>
        <p:nvSpPr>
          <p:cNvPr id="20" name="Rectangle 19"/>
          <p:cNvSpPr/>
          <p:nvPr/>
        </p:nvSpPr>
        <p:spPr>
          <a:xfrm>
            <a:off x="1774209" y="1060164"/>
            <a:ext cx="7079302" cy="4662815"/>
          </a:xfrm>
          <a:prstGeom prst="rect">
            <a:avLst/>
          </a:prstGeom>
        </p:spPr>
        <p:txBody>
          <a:bodyPr wrap="square">
            <a:spAutoFit/>
          </a:bodyPr>
          <a:lstStyle/>
          <a:p>
            <a:pPr algn="just" rtl="1">
              <a:lnSpc>
                <a:spcPct val="150000"/>
              </a:lnSpc>
            </a:pPr>
            <a:r>
              <a:rPr lang="fa-IR" b="1" dirty="0" smtClean="0">
                <a:solidFill>
                  <a:srgbClr val="FF0000"/>
                </a:solidFill>
                <a:ea typeface="Times New Roman" panose="02020603050405020304" pitchFamily="18" charset="0"/>
                <a:cs typeface="B Nazanin" panose="00000400000000000000" pitchFamily="2" charset="-78"/>
              </a:rPr>
              <a:t>هشت رویکرد تخصصی کلان در پدافند غیرعامل: </a:t>
            </a:r>
          </a:p>
          <a:p>
            <a:pPr algn="just" rtl="1">
              <a:lnSpc>
                <a:spcPct val="150000"/>
              </a:lnSpc>
            </a:pPr>
            <a:endParaRPr lang="fa-IR" b="1" dirty="0" smtClean="0">
              <a:ea typeface="Times New Roman" panose="02020603050405020304" pitchFamily="18" charset="0"/>
              <a:cs typeface="B Nazanin" panose="00000400000000000000" pitchFamily="2" charset="-78"/>
            </a:endParaRPr>
          </a:p>
          <a:p>
            <a:pPr algn="just" rtl="1">
              <a:lnSpc>
                <a:spcPct val="150000"/>
              </a:lnSpc>
            </a:pPr>
            <a:r>
              <a:rPr lang="fa-IR" b="1" dirty="0" smtClean="0">
                <a:ea typeface="Times New Roman" panose="02020603050405020304" pitchFamily="18" charset="0"/>
                <a:cs typeface="B Nazanin" panose="00000400000000000000" pitchFamily="2" charset="-78"/>
              </a:rPr>
              <a:t>1- پدافند غیرعامل عمومی</a:t>
            </a:r>
          </a:p>
          <a:p>
            <a:pPr algn="just" rtl="1">
              <a:lnSpc>
                <a:spcPct val="150000"/>
              </a:lnSpc>
            </a:pPr>
            <a:r>
              <a:rPr lang="fa-IR" b="1" dirty="0" smtClean="0">
                <a:ea typeface="Times New Roman" panose="02020603050405020304" pitchFamily="18" charset="0"/>
                <a:cs typeface="B Nazanin" panose="00000400000000000000" pitchFamily="2" charset="-78"/>
              </a:rPr>
              <a:t>2- پدافند زیستی</a:t>
            </a:r>
          </a:p>
          <a:p>
            <a:pPr algn="just" rtl="1">
              <a:lnSpc>
                <a:spcPct val="150000"/>
              </a:lnSpc>
            </a:pPr>
            <a:r>
              <a:rPr lang="fa-IR" b="1" dirty="0" smtClean="0">
                <a:ea typeface="Times New Roman" panose="02020603050405020304" pitchFamily="18" charset="0"/>
                <a:cs typeface="B Nazanin" panose="00000400000000000000" pitchFamily="2" charset="-78"/>
              </a:rPr>
              <a:t>3- پدافند شیمیایی</a:t>
            </a:r>
          </a:p>
          <a:p>
            <a:pPr algn="just" rtl="1">
              <a:lnSpc>
                <a:spcPct val="150000"/>
              </a:lnSpc>
            </a:pPr>
            <a:r>
              <a:rPr lang="fa-IR" b="1" dirty="0" smtClean="0">
                <a:ea typeface="Times New Roman" panose="02020603050405020304" pitchFamily="18" charset="0"/>
                <a:cs typeface="B Nazanin" panose="00000400000000000000" pitchFamily="2" charset="-78"/>
              </a:rPr>
              <a:t>4- پدافند پرتویی</a:t>
            </a:r>
          </a:p>
          <a:p>
            <a:pPr algn="just" rtl="1">
              <a:lnSpc>
                <a:spcPct val="150000"/>
              </a:lnSpc>
            </a:pPr>
            <a:r>
              <a:rPr lang="fa-IR" b="1" dirty="0" smtClean="0">
                <a:ea typeface="Times New Roman" panose="02020603050405020304" pitchFamily="18" charset="0"/>
                <a:cs typeface="B Nazanin" panose="00000400000000000000" pitchFamily="2" charset="-78"/>
              </a:rPr>
              <a:t>5- پدافند سایبری</a:t>
            </a:r>
          </a:p>
          <a:p>
            <a:pPr algn="just" rtl="1">
              <a:lnSpc>
                <a:spcPct val="150000"/>
              </a:lnSpc>
            </a:pPr>
            <a:r>
              <a:rPr lang="fa-IR" b="1" dirty="0" smtClean="0">
                <a:ea typeface="Times New Roman" panose="02020603050405020304" pitchFamily="18" charset="0"/>
                <a:cs typeface="B Nazanin" panose="00000400000000000000" pitchFamily="2" charset="-78"/>
              </a:rPr>
              <a:t>6- پدافند کالبدی (فنی)</a:t>
            </a:r>
            <a:endParaRPr lang="fa-IR" b="1" dirty="0">
              <a:ea typeface="Times New Roman" panose="02020603050405020304" pitchFamily="18" charset="0"/>
              <a:cs typeface="B Nazanin" panose="00000400000000000000" pitchFamily="2" charset="-78"/>
            </a:endParaRPr>
          </a:p>
          <a:p>
            <a:pPr algn="just" rtl="1">
              <a:lnSpc>
                <a:spcPct val="150000"/>
              </a:lnSpc>
            </a:pPr>
            <a:r>
              <a:rPr lang="fa-IR" b="1" dirty="0" smtClean="0">
                <a:ea typeface="Times New Roman" panose="02020603050405020304" pitchFamily="18" charset="0"/>
                <a:cs typeface="B Nazanin" panose="00000400000000000000" pitchFamily="2" charset="-78"/>
              </a:rPr>
              <a:t>7- پدافند اقتصادی</a:t>
            </a:r>
          </a:p>
          <a:p>
            <a:pPr algn="just" rtl="1">
              <a:lnSpc>
                <a:spcPct val="150000"/>
              </a:lnSpc>
            </a:pPr>
            <a:r>
              <a:rPr lang="fa-IR" b="1" dirty="0" smtClean="0">
                <a:ea typeface="Times New Roman" panose="02020603050405020304" pitchFamily="18" charset="0"/>
                <a:cs typeface="B Nazanin" panose="00000400000000000000" pitchFamily="2" charset="-78"/>
              </a:rPr>
              <a:t>8- پدافند مردم محور</a:t>
            </a:r>
            <a:endParaRPr lang="fa-IR" b="1" dirty="0">
              <a:ea typeface="Times New Roman" panose="02020603050405020304" pitchFamily="18" charset="0"/>
              <a:cs typeface="B Nazanin" panose="00000400000000000000" pitchFamily="2" charset="-78"/>
            </a:endParaRPr>
          </a:p>
          <a:p>
            <a:pPr algn="just" rtl="1">
              <a:lnSpc>
                <a:spcPct val="150000"/>
              </a:lnSpc>
            </a:pPr>
            <a:endParaRPr lang="en-US" b="1" dirty="0">
              <a:cs typeface="B Nazanin" panose="00000400000000000000" pitchFamily="2" charset="-78"/>
            </a:endParaRPr>
          </a:p>
        </p:txBody>
      </p:sp>
    </p:spTree>
    <p:extLst>
      <p:ext uri="{BB962C8B-B14F-4D97-AF65-F5344CB8AC3E}">
        <p14:creationId xmlns:p14="http://schemas.microsoft.com/office/powerpoint/2010/main" val="1887594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1">
              <a:lnSpc>
                <a:spcPct val="107000"/>
              </a:lnSpc>
              <a:spcAft>
                <a:spcPts val="800"/>
              </a:spcAft>
            </a:pPr>
            <a:r>
              <a:rPr lang="fa-IR" smtClean="0"/>
              <a:t>دانشگاه بیرجند، </a:t>
            </a:r>
            <a:r>
              <a:rPr lang="fa-IR" smtClean="0">
                <a:ea typeface="Calibri" panose="020F0502020204030204" pitchFamily="34" charset="0"/>
              </a:rPr>
              <a:t>کمیته پدافند غیرعامل</a:t>
            </a:r>
            <a:endParaRPr lang="fa-IR" dirty="0" smtClean="0">
              <a:ea typeface="Calibri" panose="020F0502020204030204" pitchFamily="34" charset="0"/>
            </a:endParaRPr>
          </a:p>
        </p:txBody>
      </p:sp>
      <p:sp>
        <p:nvSpPr>
          <p:cNvPr id="3" name="Slide Number Placeholder 2"/>
          <p:cNvSpPr>
            <a:spLocks noGrp="1"/>
          </p:cNvSpPr>
          <p:nvPr>
            <p:ph type="sldNum" sz="quarter" idx="12"/>
          </p:nvPr>
        </p:nvSpPr>
        <p:spPr/>
        <p:txBody>
          <a:bodyPr/>
          <a:lstStyle/>
          <a:p>
            <a:r>
              <a:rPr lang="fa-IR" dirty="0" smtClean="0"/>
              <a:t>33</a:t>
            </a:r>
            <a:endParaRPr lang="en-AU" dirty="0"/>
          </a:p>
        </p:txBody>
      </p:sp>
      <p:sp>
        <p:nvSpPr>
          <p:cNvPr id="4" name="TextBox 3"/>
          <p:cNvSpPr txBox="1"/>
          <p:nvPr/>
        </p:nvSpPr>
        <p:spPr>
          <a:xfrm>
            <a:off x="6100549" y="265873"/>
            <a:ext cx="2752962"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lvl="0" algn="r" rtl="1">
              <a:lnSpc>
                <a:spcPct val="150000"/>
              </a:lnSpc>
            </a:pPr>
            <a:r>
              <a:rPr lang="fa-IR" b="1" dirty="0" smtClean="0">
                <a:cs typeface="B Nazanin" panose="00000400000000000000" pitchFamily="2" charset="-78"/>
              </a:rPr>
              <a:t>امنیت سایبری و پدافندسایبری</a:t>
            </a:r>
            <a:endParaRPr lang="fa-IR" b="1" dirty="0">
              <a:cs typeface="B Nazanin" panose="00000400000000000000" pitchFamily="2" charset="-78"/>
            </a:endParaRPr>
          </a:p>
        </p:txBody>
      </p:sp>
      <p:sp>
        <p:nvSpPr>
          <p:cNvPr id="5" name="Rectangle 4"/>
          <p:cNvSpPr/>
          <p:nvPr/>
        </p:nvSpPr>
        <p:spPr>
          <a:xfrm>
            <a:off x="1050878" y="1091527"/>
            <a:ext cx="7802633" cy="1477328"/>
          </a:xfrm>
          <a:prstGeom prst="rect">
            <a:avLst/>
          </a:prstGeom>
        </p:spPr>
        <p:txBody>
          <a:bodyPr wrap="square">
            <a:spAutoFit/>
          </a:bodyPr>
          <a:lstStyle/>
          <a:p>
            <a:pPr algn="r" rtl="1"/>
            <a:r>
              <a:rPr lang="fa-IR" b="1" u="sng" dirty="0">
                <a:latin typeface="Times New Roman" panose="02020603050405020304" pitchFamily="18" charset="0"/>
                <a:ea typeface="Calibri" panose="020F0502020204030204" pitchFamily="34" charset="0"/>
                <a:cs typeface="B Nazanin" panose="00000400000000000000" pitchFamily="2" charset="-78"/>
              </a:rPr>
              <a:t>امنیت اساساً به مفهوم رهایی از تهدید است در حالی‌که دفاع در زمان وقوع تهدید معنا پیدا می‌کند</a:t>
            </a:r>
            <a:r>
              <a:rPr lang="fa-IR" b="1" dirty="0">
                <a:latin typeface="Times New Roman" panose="02020603050405020304" pitchFamily="18" charset="0"/>
                <a:ea typeface="Calibri" panose="020F0502020204030204" pitchFamily="34" charset="0"/>
                <a:cs typeface="B Nazanin" panose="00000400000000000000" pitchFamily="2" charset="-78"/>
              </a:rPr>
              <a:t>. </a:t>
            </a:r>
            <a:endParaRPr lang="en-US" b="1" dirty="0" smtClean="0">
              <a:latin typeface="Times New Roman" panose="02020603050405020304" pitchFamily="18" charset="0"/>
              <a:ea typeface="Calibri" panose="020F0502020204030204" pitchFamily="34" charset="0"/>
              <a:cs typeface="B Nazanin" panose="00000400000000000000" pitchFamily="2" charset="-78"/>
            </a:endParaRPr>
          </a:p>
          <a:p>
            <a:pPr algn="r" rtl="1"/>
            <a:endParaRPr lang="fa-IR" b="1" dirty="0" smtClean="0">
              <a:latin typeface="Times New Roman" panose="02020603050405020304" pitchFamily="18" charset="0"/>
              <a:ea typeface="Calibri" panose="020F0502020204030204" pitchFamily="34" charset="0"/>
              <a:cs typeface="B Nazanin" panose="00000400000000000000" pitchFamily="2" charset="-78"/>
            </a:endParaRPr>
          </a:p>
          <a:p>
            <a:pPr algn="r" rtl="1"/>
            <a:r>
              <a:rPr lang="fa-IR" b="1" dirty="0" smtClean="0">
                <a:latin typeface="Times New Roman" panose="02020603050405020304" pitchFamily="18" charset="0"/>
                <a:ea typeface="Calibri" panose="020F0502020204030204" pitchFamily="34" charset="0"/>
                <a:cs typeface="B Nazanin" panose="00000400000000000000" pitchFamily="2" charset="-78"/>
              </a:rPr>
              <a:t>بعبارتی </a:t>
            </a:r>
            <a:r>
              <a:rPr lang="fa-IR" b="1" dirty="0">
                <a:latin typeface="Times New Roman" panose="02020603050405020304" pitchFamily="18" charset="0"/>
                <a:ea typeface="Calibri" panose="020F0502020204030204" pitchFamily="34" charset="0"/>
                <a:cs typeface="B Nazanin" panose="00000400000000000000" pitchFamily="2" charset="-78"/>
              </a:rPr>
              <a:t>زمانی که تهدید وجود نداشته باشد امنیت برقرار است اما زمانی که تهدید وجود داشته باشد می‌بایست اقدامات تدافعی جهت کاهش، رفع و مقابله با تهدید هر زمان که تبدیل به یک ریسک ‌شود و به وقوع بپیوندد، صورت پذیرد. </a:t>
            </a:r>
            <a:endParaRPr lang="en-US" b="1" dirty="0">
              <a:cs typeface="B Nazanin" panose="00000400000000000000" pitchFamily="2" charset="-78"/>
            </a:endParaRPr>
          </a:p>
        </p:txBody>
      </p:sp>
      <p:pic>
        <p:nvPicPr>
          <p:cNvPr id="6" name="Picture 5" descr="D:\Papers\Submited papers- under review\تحقیقات ناجا\نسخه نهایی کتاب\مراجع\F4.tif"/>
          <p:cNvPicPr/>
          <p:nvPr/>
        </p:nvPicPr>
        <p:blipFill>
          <a:blip r:embed="rId2">
            <a:extLst>
              <a:ext uri="{28A0092B-C50C-407E-A947-70E740481C1C}">
                <a14:useLocalDpi xmlns:a14="http://schemas.microsoft.com/office/drawing/2010/main" val="0"/>
              </a:ext>
            </a:extLst>
          </a:blip>
          <a:srcRect/>
          <a:stretch>
            <a:fillRect/>
          </a:stretch>
        </p:blipFill>
        <p:spPr bwMode="auto">
          <a:xfrm>
            <a:off x="1733266" y="3043451"/>
            <a:ext cx="6685830" cy="1705970"/>
          </a:xfrm>
          <a:prstGeom prst="rect">
            <a:avLst/>
          </a:prstGeom>
          <a:noFill/>
          <a:ln>
            <a:noFill/>
          </a:ln>
        </p:spPr>
      </p:pic>
    </p:spTree>
    <p:extLst>
      <p:ext uri="{BB962C8B-B14F-4D97-AF65-F5344CB8AC3E}">
        <p14:creationId xmlns:p14="http://schemas.microsoft.com/office/powerpoint/2010/main" val="4218473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rtl="1">
              <a:lnSpc>
                <a:spcPct val="107000"/>
              </a:lnSpc>
              <a:spcAft>
                <a:spcPts val="800"/>
              </a:spcAft>
            </a:pPr>
            <a:r>
              <a:rPr lang="fa-IR" smtClean="0"/>
              <a:t>دانشگاه بیرجند، </a:t>
            </a:r>
            <a:r>
              <a:rPr lang="fa-IR" smtClean="0">
                <a:ea typeface="Calibri" panose="020F0502020204030204" pitchFamily="34" charset="0"/>
              </a:rPr>
              <a:t>کمیته پدافند غیرعامل</a:t>
            </a:r>
            <a:endParaRPr lang="fa-IR" dirty="0" smtClean="0">
              <a:ea typeface="Calibri" panose="020F0502020204030204" pitchFamily="34" charset="0"/>
            </a:endParaRPr>
          </a:p>
        </p:txBody>
      </p:sp>
      <p:sp>
        <p:nvSpPr>
          <p:cNvPr id="3" name="Slide Number Placeholder 2"/>
          <p:cNvSpPr>
            <a:spLocks noGrp="1"/>
          </p:cNvSpPr>
          <p:nvPr>
            <p:ph type="sldNum" sz="quarter" idx="12"/>
          </p:nvPr>
        </p:nvSpPr>
        <p:spPr/>
        <p:txBody>
          <a:bodyPr/>
          <a:lstStyle/>
          <a:p>
            <a:r>
              <a:rPr lang="fa-IR" dirty="0" smtClean="0"/>
              <a:t>34</a:t>
            </a:r>
            <a:endParaRPr lang="en-AU" dirty="0"/>
          </a:p>
        </p:txBody>
      </p:sp>
      <p:pic>
        <p:nvPicPr>
          <p:cNvPr id="1025" name="Picture 7" descr="F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414" y="982426"/>
            <a:ext cx="5076967" cy="37239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972197" y="4878311"/>
            <a:ext cx="43733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bmk="_Toc523904151">
                <a:ln>
                  <a:noFill/>
                </a:ln>
                <a:solidFill>
                  <a:srgbClr val="000000"/>
                </a:solidFill>
                <a:effectLst/>
                <a:latin typeface="B Nazanin" panose="00000400000000000000" pitchFamily="2" charset="-78"/>
                <a:ea typeface="B Nazanin" panose="00000400000000000000" pitchFamily="2" charset="-78"/>
                <a:cs typeface="B Nazanin" panose="00000400000000000000" pitchFamily="2" charset="-78"/>
              </a:rPr>
              <a:t> اقدامات تدافعی (عامل و غیرعامل) براساس سطوح دفاعی</a:t>
            </a:r>
            <a:endParaRPr kumimoji="0" lang="fa-IR" sz="36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7" name="TextBox 6"/>
          <p:cNvSpPr txBox="1"/>
          <p:nvPr/>
        </p:nvSpPr>
        <p:spPr>
          <a:xfrm>
            <a:off x="6100549" y="265873"/>
            <a:ext cx="2752962"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lvl="0" algn="r" rtl="1">
              <a:lnSpc>
                <a:spcPct val="150000"/>
              </a:lnSpc>
            </a:pPr>
            <a:r>
              <a:rPr lang="fa-IR" b="1" dirty="0" smtClean="0">
                <a:cs typeface="B Nazanin" panose="00000400000000000000" pitchFamily="2" charset="-78"/>
              </a:rPr>
              <a:t>امنیت سایبری و پدافندسایبری</a:t>
            </a:r>
            <a:endParaRPr lang="fa-IR" b="1" dirty="0">
              <a:cs typeface="B Nazanin" panose="00000400000000000000" pitchFamily="2" charset="-78"/>
            </a:endParaRPr>
          </a:p>
        </p:txBody>
      </p:sp>
    </p:spTree>
    <p:extLst>
      <p:ext uri="{BB962C8B-B14F-4D97-AF65-F5344CB8AC3E}">
        <p14:creationId xmlns:p14="http://schemas.microsoft.com/office/powerpoint/2010/main" val="645380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ChangeArrowheads="1"/>
          </p:cNvSpPr>
          <p:nvPr/>
        </p:nvSpPr>
        <p:spPr bwMode="auto">
          <a:xfrm>
            <a:off x="4669449" y="3407465"/>
            <a:ext cx="175240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lnSpc>
                <a:spcPct val="150000"/>
              </a:lnSpc>
            </a:pPr>
            <a:r>
              <a:rPr lang="fa-IR" altLang="en-US" sz="2800" dirty="0">
                <a:solidFill>
                  <a:srgbClr val="C00000"/>
                </a:solidFill>
                <a:latin typeface="IranNastaliq" panose="02000503000000020003" pitchFamily="2" charset="0"/>
                <a:cs typeface="IranNastaliq" panose="02000503000000020003" pitchFamily="2" charset="0"/>
              </a:rPr>
              <a:t>پایان </a:t>
            </a:r>
          </a:p>
          <a:p>
            <a:pPr algn="r" rtl="1" eaLnBrk="1" hangingPunct="1">
              <a:lnSpc>
                <a:spcPct val="200000"/>
              </a:lnSpc>
            </a:pPr>
            <a:r>
              <a:rPr lang="fa-IR" altLang="en-US" sz="2800" dirty="0">
                <a:solidFill>
                  <a:srgbClr val="C00000"/>
                </a:solidFill>
                <a:latin typeface="IranNastaliq" panose="02000503000000020003" pitchFamily="2" charset="0"/>
                <a:cs typeface="IranNastaliq" panose="02000503000000020003" pitchFamily="2" charset="0"/>
              </a:rPr>
              <a:t>با تشکر فراوان از حسن توجه </a:t>
            </a:r>
            <a:r>
              <a:rPr lang="fa-IR" altLang="en-US" sz="2800" dirty="0" smtClean="0">
                <a:solidFill>
                  <a:srgbClr val="C00000"/>
                </a:solidFill>
                <a:latin typeface="IranNastaliq" panose="02000503000000020003" pitchFamily="2" charset="0"/>
                <a:cs typeface="IranNastaliq" panose="02000503000000020003" pitchFamily="2" charset="0"/>
              </a:rPr>
              <a:t>شما</a:t>
            </a:r>
          </a:p>
          <a:p>
            <a:pPr algn="ctr" rtl="1" eaLnBrk="1" hangingPunct="1">
              <a:lnSpc>
                <a:spcPct val="200000"/>
              </a:lnSpc>
            </a:pPr>
            <a:r>
              <a:rPr lang="fa-IR" altLang="en-US" dirty="0" smtClean="0">
                <a:solidFill>
                  <a:srgbClr val="C00000"/>
                </a:solidFill>
                <a:latin typeface="IranNastaliq" panose="02000503000000020003" pitchFamily="2" charset="0"/>
                <a:cs typeface="IranNastaliq" panose="02000503000000020003" pitchFamily="2" charset="0"/>
              </a:rPr>
              <a:t>دانشگاه بیرجند، کمیته پدافندغیرعامل</a:t>
            </a:r>
            <a:endParaRPr lang="en-AU" altLang="en-US" dirty="0">
              <a:solidFill>
                <a:srgbClr val="C00000"/>
              </a:solidFill>
              <a:latin typeface="IranNastaliq" panose="02000503000000020003" pitchFamily="2" charset="0"/>
              <a:cs typeface="IranNastaliq" panose="02000503000000020003" pitchFamily="2" charset="0"/>
            </a:endParaRPr>
          </a:p>
        </p:txBody>
      </p:sp>
      <p:sp>
        <p:nvSpPr>
          <p:cNvPr id="2" name="TextBox 1"/>
          <p:cNvSpPr txBox="1"/>
          <p:nvPr/>
        </p:nvSpPr>
        <p:spPr>
          <a:xfrm>
            <a:off x="882443" y="583096"/>
            <a:ext cx="8004313" cy="1477328"/>
          </a:xfrm>
          <a:prstGeom prst="rect">
            <a:avLst/>
          </a:prstGeom>
          <a:noFill/>
        </p:spPr>
        <p:txBody>
          <a:bodyPr wrap="square" rtlCol="0">
            <a:spAutoFit/>
          </a:bodyPr>
          <a:lstStyle/>
          <a:p>
            <a:pPr algn="just" rtl="1"/>
            <a:r>
              <a:rPr lang="fa-IR" dirty="0" smtClean="0">
                <a:solidFill>
                  <a:srgbClr val="C00000"/>
                </a:solidFill>
                <a:cs typeface="B Nazanin" panose="00000400000000000000" pitchFamily="2" charset="-78"/>
              </a:rPr>
              <a:t>بگویید کار </a:t>
            </a:r>
            <a:r>
              <a:rPr lang="fa-IR" dirty="0" smtClean="0">
                <a:cs typeface="B Nazanin" panose="00000400000000000000" pitchFamily="2" charset="-78"/>
              </a:rPr>
              <a:t>دفاع غیرعامل </a:t>
            </a:r>
            <a:r>
              <a:rPr lang="fa-IR" dirty="0" smtClean="0">
                <a:solidFill>
                  <a:srgbClr val="C00000"/>
                </a:solidFill>
                <a:cs typeface="B Nazanin" panose="00000400000000000000" pitchFamily="2" charset="-78"/>
              </a:rPr>
              <a:t>را به جریان بیندازند.</a:t>
            </a:r>
          </a:p>
          <a:p>
            <a:pPr algn="just" rtl="1"/>
            <a:r>
              <a:rPr lang="fa-IR" dirty="0" smtClean="0">
                <a:solidFill>
                  <a:srgbClr val="C00000"/>
                </a:solidFill>
                <a:cs typeface="B Nazanin" panose="00000400000000000000" pitchFamily="2" charset="-78"/>
              </a:rPr>
              <a:t>من گفته بودم </a:t>
            </a:r>
            <a:r>
              <a:rPr lang="fa-IR" dirty="0" smtClean="0">
                <a:cs typeface="B Nazanin" panose="00000400000000000000" pitchFamily="2" charset="-78"/>
              </a:rPr>
              <a:t>بسیجی</a:t>
            </a:r>
            <a:r>
              <a:rPr lang="fa-IR" dirty="0" smtClean="0">
                <a:solidFill>
                  <a:srgbClr val="C00000"/>
                </a:solidFill>
                <a:cs typeface="B Nazanin" panose="00000400000000000000" pitchFamily="2" charset="-78"/>
              </a:rPr>
              <a:t> کار کنند.</a:t>
            </a:r>
          </a:p>
          <a:p>
            <a:pPr algn="just" rtl="1"/>
            <a:r>
              <a:rPr lang="fa-IR" dirty="0" smtClean="0">
                <a:solidFill>
                  <a:srgbClr val="C00000"/>
                </a:solidFill>
                <a:cs typeface="B Nazanin" panose="00000400000000000000" pitchFamily="2" charset="-78"/>
              </a:rPr>
              <a:t>هرچه سازمان‌ها در دفاع غیرعامل کار کنند، تا وقتی که همه موارد که رئوس آن مشخص شده است، امن نشود، کافی نیست.</a:t>
            </a:r>
          </a:p>
          <a:p>
            <a:pPr algn="ctr" rtl="1"/>
            <a:r>
              <a:rPr lang="fa-IR" dirty="0" smtClean="0">
                <a:solidFill>
                  <a:srgbClr val="C00000"/>
                </a:solidFill>
                <a:cs typeface="B Nazanin" panose="00000400000000000000" pitchFamily="2" charset="-78"/>
              </a:rPr>
              <a:t>از فرمایشات مقام معظم رهبری در خصوص پدافند غیرعامل (1384/12/15) </a:t>
            </a:r>
            <a:endParaRPr lang="en-AU" dirty="0">
              <a:solidFill>
                <a:srgbClr val="C00000"/>
              </a:solidFill>
              <a:cs typeface="B Nazanin" panose="00000400000000000000" pitchFamily="2" charset="-78"/>
            </a:endParaRPr>
          </a:p>
        </p:txBody>
      </p:sp>
    </p:spTree>
    <p:extLst>
      <p:ext uri="{BB962C8B-B14F-4D97-AF65-F5344CB8AC3E}">
        <p14:creationId xmlns:p14="http://schemas.microsoft.com/office/powerpoint/2010/main" val="3221452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1" y="520700"/>
            <a:ext cx="8051074" cy="3554819"/>
          </a:xfrm>
          <a:prstGeom prst="rect">
            <a:avLst/>
          </a:prstGeom>
          <a:noFill/>
        </p:spPr>
        <p:txBody>
          <a:bodyPr wrap="square" rtlCol="0">
            <a:spAutoFit/>
          </a:bodyPr>
          <a:lstStyle/>
          <a:p>
            <a:pPr algn="ctr" rtl="1">
              <a:lnSpc>
                <a:spcPct val="150000"/>
              </a:lnSpc>
            </a:pPr>
            <a:r>
              <a:rPr lang="fa-IR" sz="2400" b="1" dirty="0">
                <a:solidFill>
                  <a:srgbClr val="C00000"/>
                </a:solidFill>
                <a:cs typeface="B Nazanin" panose="00000400000000000000" pitchFamily="2" charset="-78"/>
              </a:rPr>
              <a:t>فهرست مطالب</a:t>
            </a:r>
          </a:p>
          <a:p>
            <a:pPr lvl="0" algn="r" rtl="1">
              <a:lnSpc>
                <a:spcPct val="150000"/>
              </a:lnSpc>
            </a:pPr>
            <a:r>
              <a:rPr lang="fa-IR" b="1" dirty="0">
                <a:cs typeface="B Nazanin" panose="00000400000000000000" pitchFamily="2" charset="-78"/>
              </a:rPr>
              <a:t>مفهوم پدافند غیرعامل</a:t>
            </a:r>
            <a:endParaRPr lang="en-AU" b="1" dirty="0">
              <a:cs typeface="B Nazanin" panose="00000400000000000000" pitchFamily="2" charset="-78"/>
            </a:endParaRPr>
          </a:p>
          <a:p>
            <a:pPr lvl="0" algn="r" rtl="1">
              <a:lnSpc>
                <a:spcPct val="150000"/>
              </a:lnSpc>
            </a:pPr>
            <a:r>
              <a:rPr lang="fa-IR" b="1" dirty="0">
                <a:cs typeface="B Nazanin" panose="00000400000000000000" pitchFamily="2" charset="-78"/>
              </a:rPr>
              <a:t>اصول پدافند غیرعامل</a:t>
            </a:r>
            <a:endParaRPr lang="en-AU" b="1" dirty="0">
              <a:cs typeface="B Nazanin" panose="00000400000000000000" pitchFamily="2" charset="-78"/>
            </a:endParaRPr>
          </a:p>
          <a:p>
            <a:pPr lvl="0" algn="r" rtl="1">
              <a:lnSpc>
                <a:spcPct val="150000"/>
              </a:lnSpc>
            </a:pPr>
            <a:r>
              <a:rPr lang="fa-IR" b="1" dirty="0">
                <a:cs typeface="B Nazanin" panose="00000400000000000000" pitchFamily="2" charset="-78"/>
              </a:rPr>
              <a:t>انواع </a:t>
            </a:r>
            <a:r>
              <a:rPr lang="fa-IR" b="1" dirty="0" smtClean="0">
                <a:cs typeface="B Nazanin" panose="00000400000000000000" pitchFamily="2" charset="-78"/>
              </a:rPr>
              <a:t>روش‌ها و استراتژی‌های پدافندغیرعامل</a:t>
            </a:r>
          </a:p>
          <a:p>
            <a:pPr lvl="0" algn="r" rtl="1">
              <a:lnSpc>
                <a:spcPct val="150000"/>
              </a:lnSpc>
            </a:pPr>
            <a:r>
              <a:rPr lang="fa-IR" b="1" dirty="0" smtClean="0">
                <a:cs typeface="B Nazanin" panose="00000400000000000000" pitchFamily="2" charset="-78"/>
              </a:rPr>
              <a:t>تشریح </a:t>
            </a:r>
            <a:r>
              <a:rPr lang="fa-IR" b="1" dirty="0">
                <a:cs typeface="B Nazanin" panose="00000400000000000000" pitchFamily="2" charset="-78"/>
              </a:rPr>
              <a:t>حلقه‌های استراتژی واردن </a:t>
            </a:r>
            <a:endParaRPr lang="fa-IR" b="1" dirty="0" smtClean="0">
              <a:cs typeface="B Nazanin" panose="00000400000000000000" pitchFamily="2" charset="-78"/>
            </a:endParaRPr>
          </a:p>
          <a:p>
            <a:pPr lvl="0" algn="r" rtl="1">
              <a:lnSpc>
                <a:spcPct val="150000"/>
              </a:lnSpc>
            </a:pPr>
            <a:r>
              <a:rPr lang="fa-IR" b="1" dirty="0" smtClean="0">
                <a:cs typeface="B Nazanin" panose="00000400000000000000" pitchFamily="2" charset="-78"/>
              </a:rPr>
              <a:t>بخش‌های اصلی صنعت </a:t>
            </a:r>
            <a:r>
              <a:rPr lang="fa-IR" b="1" dirty="0">
                <a:cs typeface="B Nazanin" panose="00000400000000000000" pitchFamily="2" charset="-78"/>
              </a:rPr>
              <a:t>برق</a:t>
            </a:r>
            <a:endParaRPr lang="en-AU" b="1" dirty="0">
              <a:cs typeface="B Nazanin" panose="00000400000000000000" pitchFamily="2" charset="-78"/>
            </a:endParaRPr>
          </a:p>
          <a:p>
            <a:pPr lvl="0" algn="r" rtl="1">
              <a:lnSpc>
                <a:spcPct val="150000"/>
              </a:lnSpc>
            </a:pPr>
            <a:r>
              <a:rPr lang="fa-IR" b="1" dirty="0">
                <a:cs typeface="B Nazanin" panose="00000400000000000000" pitchFamily="2" charset="-78"/>
              </a:rPr>
              <a:t>تاریخچه حملات به صنعت برق</a:t>
            </a:r>
            <a:endParaRPr lang="en-AU" b="1" dirty="0">
              <a:cs typeface="B Nazanin" panose="00000400000000000000" pitchFamily="2" charset="-78"/>
            </a:endParaRPr>
          </a:p>
          <a:p>
            <a:pPr algn="r" rtl="1">
              <a:lnSpc>
                <a:spcPct val="150000"/>
              </a:lnSpc>
            </a:pPr>
            <a:endParaRPr lang="en-AU" dirty="0">
              <a:cs typeface="B Nazanin" panose="00000400000000000000" pitchFamily="2" charset="-78"/>
            </a:endParaRPr>
          </a:p>
        </p:txBody>
      </p:sp>
      <p:sp>
        <p:nvSpPr>
          <p:cNvPr id="4" name="Footer Placeholder 3"/>
          <p:cNvSpPr>
            <a:spLocks noGrp="1"/>
          </p:cNvSpPr>
          <p:nvPr>
            <p:ph type="ftr" sz="quarter" idx="11"/>
          </p:nvPr>
        </p:nvSpPr>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
        <p:nvSpPr>
          <p:cNvPr id="5" name="Slide Number Placeholder 4"/>
          <p:cNvSpPr>
            <a:spLocks noGrp="1"/>
          </p:cNvSpPr>
          <p:nvPr>
            <p:ph type="sldNum" sz="quarter" idx="12"/>
          </p:nvPr>
        </p:nvSpPr>
        <p:spPr/>
        <p:txBody>
          <a:bodyPr/>
          <a:lstStyle/>
          <a:p>
            <a:r>
              <a:rPr lang="fa-IR" dirty="0"/>
              <a:t>4</a:t>
            </a:r>
            <a:endParaRPr lang="en-AU" dirty="0"/>
          </a:p>
        </p:txBody>
      </p:sp>
    </p:spTree>
    <p:extLst>
      <p:ext uri="{BB962C8B-B14F-4D97-AF65-F5344CB8AC3E}">
        <p14:creationId xmlns:p14="http://schemas.microsoft.com/office/powerpoint/2010/main" val="1563382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11900" y="368300"/>
            <a:ext cx="2221775" cy="473206"/>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lvl="0" algn="r" rtl="1">
              <a:lnSpc>
                <a:spcPct val="150000"/>
              </a:lnSpc>
            </a:pPr>
            <a:r>
              <a:rPr lang="fa-IR" b="1" dirty="0" smtClean="0">
                <a:solidFill>
                  <a:srgbClr val="FF0000"/>
                </a:solidFill>
                <a:cs typeface="B Nazanin" panose="00000400000000000000" pitchFamily="2" charset="-78"/>
              </a:rPr>
              <a:t>مفهوم </a:t>
            </a:r>
            <a:r>
              <a:rPr lang="fa-IR" b="1" dirty="0">
                <a:solidFill>
                  <a:srgbClr val="FF0000"/>
                </a:solidFill>
                <a:cs typeface="B Nazanin" panose="00000400000000000000" pitchFamily="2" charset="-78"/>
              </a:rPr>
              <a:t>پدافند </a:t>
            </a:r>
            <a:r>
              <a:rPr lang="fa-IR" b="1" dirty="0" smtClean="0">
                <a:solidFill>
                  <a:srgbClr val="FF0000"/>
                </a:solidFill>
                <a:cs typeface="B Nazanin" panose="00000400000000000000" pitchFamily="2" charset="-78"/>
              </a:rPr>
              <a:t>غیرعامل </a:t>
            </a:r>
            <a:endParaRPr lang="en-AU" b="1" dirty="0">
              <a:solidFill>
                <a:srgbClr val="FF0000"/>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r>
              <a:rPr lang="fa-IR" dirty="0"/>
              <a:t>5</a:t>
            </a:r>
            <a:endParaRPr lang="en-AU" dirty="0"/>
          </a:p>
        </p:txBody>
      </p:sp>
      <p:sp>
        <p:nvSpPr>
          <p:cNvPr id="2" name="Rectangle 1"/>
          <p:cNvSpPr/>
          <p:nvPr/>
        </p:nvSpPr>
        <p:spPr>
          <a:xfrm>
            <a:off x="1066801" y="1527306"/>
            <a:ext cx="7771674" cy="3416320"/>
          </a:xfrm>
          <a:prstGeom prst="rect">
            <a:avLst/>
          </a:prstGeom>
        </p:spPr>
        <p:txBody>
          <a:bodyPr wrap="square">
            <a:spAutoFit/>
          </a:bodyPr>
          <a:lstStyle/>
          <a:p>
            <a:pPr lvl="0" algn="just" rtl="1">
              <a:lnSpc>
                <a:spcPct val="150000"/>
              </a:lnSpc>
              <a:spcAft>
                <a:spcPts val="0"/>
              </a:spcAft>
            </a:pPr>
            <a:r>
              <a:rPr lang="fa-IR" b="1" dirty="0" smtClean="0">
                <a:latin typeface="Calibri" panose="020F0502020204030204" pitchFamily="34" charset="0"/>
                <a:ea typeface="Calibri" panose="020F0502020204030204" pitchFamily="34" charset="0"/>
                <a:cs typeface="B Nazanin" panose="00000400000000000000" pitchFamily="2" charset="-78"/>
              </a:rPr>
              <a:t>پدافند </a:t>
            </a:r>
            <a:r>
              <a:rPr lang="fa-IR" b="1" dirty="0">
                <a:latin typeface="Calibri" panose="020F0502020204030204" pitchFamily="34" charset="0"/>
                <a:ea typeface="Calibri" panose="020F0502020204030204" pitchFamily="34" charset="0"/>
                <a:cs typeface="B Nazanin" panose="00000400000000000000" pitchFamily="2" charset="-78"/>
              </a:rPr>
              <a:t>غیرعامل مثل </a:t>
            </a:r>
            <a:r>
              <a:rPr lang="fa-IR" b="1" dirty="0" smtClean="0">
                <a:latin typeface="Calibri" panose="020F0502020204030204" pitchFamily="34" charset="0"/>
                <a:ea typeface="Calibri" panose="020F0502020204030204" pitchFamily="34" charset="0"/>
                <a:cs typeface="B Nazanin" panose="00000400000000000000" pitchFamily="2" charset="-78"/>
              </a:rPr>
              <a:t>مصونیت‌سازی </a:t>
            </a:r>
            <a:r>
              <a:rPr lang="fa-IR" b="1" dirty="0">
                <a:latin typeface="Calibri" panose="020F0502020204030204" pitchFamily="34" charset="0"/>
                <a:ea typeface="Calibri" panose="020F0502020204030204" pitchFamily="34" charset="0"/>
                <a:cs typeface="B Nazanin" panose="00000400000000000000" pitchFamily="2" charset="-78"/>
              </a:rPr>
              <a:t>بدن انسان است، از درون ما را مصون </a:t>
            </a:r>
            <a:r>
              <a:rPr lang="fa-IR" b="1" dirty="0" smtClean="0">
                <a:latin typeface="Calibri" panose="020F0502020204030204" pitchFamily="34" charset="0"/>
                <a:ea typeface="Calibri" panose="020F0502020204030204" pitchFamily="34" charset="0"/>
                <a:cs typeface="B Nazanin" panose="00000400000000000000" pitchFamily="2" charset="-78"/>
              </a:rPr>
              <a:t>می‌کند</a:t>
            </a:r>
            <a:r>
              <a:rPr lang="fa-IR" b="1" dirty="0">
                <a:latin typeface="Calibri" panose="020F0502020204030204" pitchFamily="34" charset="0"/>
                <a:ea typeface="Calibri" panose="020F0502020204030204" pitchFamily="34" charset="0"/>
                <a:cs typeface="B Nazanin" panose="00000400000000000000" pitchFamily="2" charset="-78"/>
              </a:rPr>
              <a:t>، معنایش این است که ولو دشمن تهاجمی بکند و زحمتی هم بکشد و ضرب و زوری هم بزند، اثری نخواهد کرد. این پدافند غیر عامل </a:t>
            </a:r>
            <a:r>
              <a:rPr lang="fa-IR" b="1" dirty="0" smtClean="0">
                <a:latin typeface="Calibri" panose="020F0502020204030204" pitchFamily="34" charset="0"/>
                <a:ea typeface="Calibri" panose="020F0502020204030204" pitchFamily="34" charset="0"/>
                <a:cs typeface="B Nazanin" panose="00000400000000000000" pitchFamily="2" charset="-78"/>
              </a:rPr>
              <a:t>نتیجه‌اش </a:t>
            </a:r>
            <a:r>
              <a:rPr lang="fa-IR" b="1" dirty="0">
                <a:latin typeface="Calibri" panose="020F0502020204030204" pitchFamily="34" charset="0"/>
                <a:ea typeface="Calibri" panose="020F0502020204030204" pitchFamily="34" charset="0"/>
                <a:cs typeface="B Nazanin" panose="00000400000000000000" pitchFamily="2" charset="-78"/>
              </a:rPr>
              <a:t>این است. ببینید چقدر مهم است که ما این حالت را (مصون سازی) برای کل پیکره کشور و جامعه در دستگاههای مختلف به وجود بیاوریم، کاری کنیم که مصونیت در خودمان به وجود بیاوریم، این با پدافند غیر عامل تحقق پیدا </a:t>
            </a:r>
            <a:r>
              <a:rPr lang="fa-IR" b="1" dirty="0" smtClean="0">
                <a:latin typeface="Calibri" panose="020F0502020204030204" pitchFamily="34" charset="0"/>
                <a:ea typeface="Calibri" panose="020F0502020204030204" pitchFamily="34" charset="0"/>
                <a:cs typeface="B Nazanin" panose="00000400000000000000" pitchFamily="2" charset="-78"/>
              </a:rPr>
              <a:t>می‌کند</a:t>
            </a:r>
            <a:r>
              <a:rPr lang="fa-IR" b="1" dirty="0">
                <a:latin typeface="Calibri" panose="020F0502020204030204" pitchFamily="34" charset="0"/>
                <a:ea typeface="Calibri" panose="020F0502020204030204" pitchFamily="34" charset="0"/>
                <a:cs typeface="B Nazanin" panose="00000400000000000000" pitchFamily="2" charset="-78"/>
              </a:rPr>
              <a:t>، بنابراین این </a:t>
            </a:r>
            <a:r>
              <a:rPr lang="fa-IR" b="1" dirty="0" smtClean="0">
                <a:latin typeface="Calibri" panose="020F0502020204030204" pitchFamily="34" charset="0"/>
                <a:ea typeface="Calibri" panose="020F0502020204030204" pitchFamily="34" charset="0"/>
                <a:cs typeface="B Nazanin" panose="00000400000000000000" pitchFamily="2" charset="-78"/>
              </a:rPr>
              <a:t>مساله، </a:t>
            </a:r>
            <a:r>
              <a:rPr lang="fa-IR" b="1" dirty="0">
                <a:latin typeface="Calibri" panose="020F0502020204030204" pitchFamily="34" charset="0"/>
                <a:ea typeface="Calibri" panose="020F0502020204030204" pitchFamily="34" charset="0"/>
                <a:cs typeface="B Nazanin" panose="00000400000000000000" pitchFamily="2" charset="-78"/>
              </a:rPr>
              <a:t>مساله بسیار مهمی است که بایستی راه بیافتد. </a:t>
            </a:r>
          </a:p>
          <a:p>
            <a:pPr lvl="0" algn="just" rtl="1">
              <a:lnSpc>
                <a:spcPct val="150000"/>
              </a:lnSpc>
              <a:spcAft>
                <a:spcPts val="0"/>
              </a:spcAft>
            </a:pPr>
            <a:r>
              <a:rPr lang="fa-IR" b="1" dirty="0" smtClean="0">
                <a:latin typeface="Calibri" panose="020F0502020204030204" pitchFamily="34" charset="0"/>
                <a:ea typeface="Calibri" panose="020F0502020204030204" pitchFamily="34" charset="0"/>
                <a:cs typeface="B Nazanin" panose="00000400000000000000" pitchFamily="2" charset="-78"/>
              </a:rPr>
              <a:t>                                                   از بیانات </a:t>
            </a:r>
            <a:r>
              <a:rPr lang="fa-IR" b="1" dirty="0">
                <a:latin typeface="Calibri" panose="020F0502020204030204" pitchFamily="34" charset="0"/>
                <a:ea typeface="Calibri" panose="020F0502020204030204" pitchFamily="34" charset="0"/>
                <a:cs typeface="B Nazanin" panose="00000400000000000000" pitchFamily="2" charset="-78"/>
              </a:rPr>
              <a:t>مقام معظم رهبری (مد ظله العالی)  </a:t>
            </a:r>
            <a:endParaRPr lang="en-AU" b="1" dirty="0">
              <a:latin typeface="Calibri" panose="020F0502020204030204" pitchFamily="34" charset="0"/>
              <a:ea typeface="Calibri" panose="020F0502020204030204" pitchFamily="34" charset="0"/>
              <a:cs typeface="B Nazanin" panose="00000400000000000000" pitchFamily="2" charset="-78"/>
            </a:endParaRPr>
          </a:p>
          <a:p>
            <a:pPr algn="ctr">
              <a:lnSpc>
                <a:spcPct val="150000"/>
              </a:lnSpc>
            </a:pPr>
            <a:r>
              <a:rPr lang="fa-IR" b="1" dirty="0" smtClean="0">
                <a:latin typeface="Calibri" panose="020F0502020204030204" pitchFamily="34" charset="0"/>
                <a:ea typeface="Calibri" panose="020F0502020204030204" pitchFamily="34" charset="0"/>
                <a:cs typeface="B Nazanin" panose="00000400000000000000" pitchFamily="2" charset="-78"/>
              </a:rPr>
              <a:t>1391/08/07</a:t>
            </a:r>
            <a:endParaRPr lang="en-AU" b="1" dirty="0">
              <a:latin typeface="Calibri" panose="020F0502020204030204" pitchFamily="34" charset="0"/>
              <a:ea typeface="Calibri" panose="020F0502020204030204" pitchFamily="34" charset="0"/>
              <a:cs typeface="B Nazanin" panose="00000400000000000000" pitchFamily="2" charset="-78"/>
            </a:endParaRPr>
          </a:p>
        </p:txBody>
      </p:sp>
      <p:sp>
        <p:nvSpPr>
          <p:cNvPr id="6"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2815574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6</a:t>
            </a:r>
            <a:endParaRPr lang="en-AU" dirty="0"/>
          </a:p>
        </p:txBody>
      </p:sp>
      <p:sp>
        <p:nvSpPr>
          <p:cNvPr id="4" name="Rectangle 3"/>
          <p:cNvSpPr/>
          <p:nvPr/>
        </p:nvSpPr>
        <p:spPr>
          <a:xfrm>
            <a:off x="750469" y="1032026"/>
            <a:ext cx="8001639" cy="4478149"/>
          </a:xfrm>
          <a:prstGeom prst="rect">
            <a:avLst/>
          </a:prstGeom>
        </p:spPr>
        <p:txBody>
          <a:bodyPr wrap="square">
            <a:spAutoFit/>
          </a:bodyPr>
          <a:lstStyle/>
          <a:p>
            <a:pPr algn="r" rtl="1">
              <a:lnSpc>
                <a:spcPct val="150000"/>
              </a:lnSpc>
            </a:pPr>
            <a:r>
              <a:rPr lang="fa-IR" b="1" dirty="0">
                <a:latin typeface="Calibri" panose="020F0502020204030204" pitchFamily="34" charset="0"/>
                <a:ea typeface="Calibri" panose="020F0502020204030204" pitchFamily="34" charset="0"/>
                <a:cs typeface="B Nazanin" panose="00000400000000000000" pitchFamily="2" charset="-78"/>
              </a:rPr>
              <a:t>مجموعه </a:t>
            </a:r>
            <a:r>
              <a:rPr lang="fa-IR" b="1" dirty="0" smtClean="0">
                <a:latin typeface="Calibri" panose="020F0502020204030204" pitchFamily="34" charset="0"/>
                <a:ea typeface="Calibri" panose="020F0502020204030204" pitchFamily="34" charset="0"/>
                <a:cs typeface="B Nazanin" panose="00000400000000000000" pitchFamily="2" charset="-78"/>
              </a:rPr>
              <a:t>اقدام‌های </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غیرمسلحانه</a:t>
            </a:r>
            <a:r>
              <a:rPr lang="fa-IR" b="1" dirty="0" smtClean="0">
                <a:latin typeface="Calibri" panose="020F0502020204030204" pitchFamily="34" charset="0"/>
                <a:ea typeface="Calibri" panose="020F0502020204030204" pitchFamily="34" charset="0"/>
                <a:cs typeface="B Nazanin" panose="00000400000000000000" pitchFamily="2" charset="-78"/>
              </a:rPr>
              <a:t>‌ای</a:t>
            </a:r>
          </a:p>
          <a:p>
            <a:pPr algn="ctr" rtl="1">
              <a:lnSpc>
                <a:spcPct val="150000"/>
              </a:lnSpc>
            </a:pPr>
            <a:r>
              <a:rPr lang="fa-IR" b="1" dirty="0" smtClean="0">
                <a:latin typeface="Calibri" panose="020F0502020204030204" pitchFamily="34" charset="0"/>
                <a:ea typeface="Calibri" panose="020F0502020204030204" pitchFamily="34" charset="0"/>
                <a:cs typeface="B Nazanin" panose="00000400000000000000" pitchFamily="2" charset="-78"/>
              </a:rPr>
              <a:t> </a:t>
            </a:r>
            <a:r>
              <a:rPr lang="fa-IR" b="1" dirty="0">
                <a:latin typeface="Calibri" panose="020F0502020204030204" pitchFamily="34" charset="0"/>
                <a:ea typeface="Calibri" panose="020F0502020204030204" pitchFamily="34" charset="0"/>
                <a:cs typeface="B Nazanin" panose="00000400000000000000" pitchFamily="2" charset="-78"/>
              </a:rPr>
              <a:t>که </a:t>
            </a:r>
            <a:r>
              <a:rPr lang="fa-IR" b="1" dirty="0" smtClean="0">
                <a:latin typeface="Calibri" panose="020F0502020204030204" pitchFamily="34" charset="0"/>
                <a:ea typeface="Calibri" panose="020F0502020204030204" pitchFamily="34" charset="0"/>
                <a:cs typeface="B Nazanin" panose="00000400000000000000" pitchFamily="2" charset="-78"/>
              </a:rPr>
              <a:t>موجب</a:t>
            </a:r>
          </a:p>
          <a:p>
            <a:pPr algn="r" rtl="1">
              <a:lnSpc>
                <a:spcPct val="150000"/>
              </a:lnSpc>
            </a:pPr>
            <a:endParaRPr lang="fa-IR" b="1" dirty="0" smtClean="0">
              <a:latin typeface="Calibri" panose="020F0502020204030204" pitchFamily="34" charset="0"/>
              <a:ea typeface="Calibri" panose="020F0502020204030204" pitchFamily="34" charset="0"/>
              <a:cs typeface="B Nazanin" panose="00000400000000000000" pitchFamily="2" charset="-78"/>
            </a:endParaRPr>
          </a:p>
          <a:p>
            <a:pPr marL="285750" indent="-285750" algn="r" rtl="1">
              <a:lnSpc>
                <a:spcPct val="150000"/>
              </a:lnSpc>
              <a:buFont typeface="Wingdings" panose="05000000000000000000" pitchFamily="2" charset="2"/>
              <a:buChar char="ü"/>
            </a:pPr>
            <a:r>
              <a:rPr lang="fa-IR" sz="2000" b="1" dirty="0" smtClean="0">
                <a:solidFill>
                  <a:schemeClr val="accent6">
                    <a:lumMod val="75000"/>
                  </a:schemeClr>
                </a:solidFill>
                <a:latin typeface="Calibri" panose="020F0502020204030204" pitchFamily="34" charset="0"/>
                <a:ea typeface="Calibri" panose="020F0502020204030204" pitchFamily="34" charset="0"/>
                <a:cs typeface="B Nazanin" panose="00000400000000000000" pitchFamily="2" charset="-78"/>
              </a:rPr>
              <a:t>افزایش بازدارندگی</a:t>
            </a:r>
          </a:p>
          <a:p>
            <a:pPr marL="285750" indent="-285750" algn="r" rtl="1">
              <a:lnSpc>
                <a:spcPct val="150000"/>
              </a:lnSpc>
              <a:buFont typeface="Wingdings" panose="05000000000000000000" pitchFamily="2" charset="2"/>
              <a:buChar char="ü"/>
            </a:pPr>
            <a:r>
              <a:rPr lang="fa-IR" sz="2000"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کاهش </a:t>
            </a:r>
            <a:r>
              <a:rPr lang="fa-IR" sz="2000" b="1" dirty="0">
                <a:solidFill>
                  <a:srgbClr val="0070C0"/>
                </a:solidFill>
                <a:latin typeface="Calibri" panose="020F0502020204030204" pitchFamily="34" charset="0"/>
                <a:ea typeface="Calibri" panose="020F0502020204030204" pitchFamily="34" charset="0"/>
                <a:cs typeface="B Nazanin" panose="00000400000000000000" pitchFamily="2" charset="-78"/>
              </a:rPr>
              <a:t>آسیب </a:t>
            </a:r>
            <a:r>
              <a:rPr lang="fa-IR" sz="2000"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پذیری</a:t>
            </a:r>
          </a:p>
          <a:p>
            <a:pPr marL="285750" indent="-285750" algn="r" rtl="1">
              <a:lnSpc>
                <a:spcPct val="150000"/>
              </a:lnSpc>
              <a:buFont typeface="Wingdings" panose="05000000000000000000" pitchFamily="2" charset="2"/>
              <a:buChar char="ü"/>
            </a:pPr>
            <a:r>
              <a:rPr lang="fa-IR" sz="2000" b="1" dirty="0" smtClean="0">
                <a:solidFill>
                  <a:srgbClr val="7030A0"/>
                </a:solidFill>
                <a:latin typeface="Calibri" panose="020F0502020204030204" pitchFamily="34" charset="0"/>
                <a:ea typeface="Calibri" panose="020F0502020204030204" pitchFamily="34" charset="0"/>
                <a:cs typeface="B Nazanin" panose="00000400000000000000" pitchFamily="2" charset="-78"/>
              </a:rPr>
              <a:t>تداوم </a:t>
            </a:r>
            <a:r>
              <a:rPr lang="fa-IR" sz="2000" b="1" dirty="0">
                <a:solidFill>
                  <a:srgbClr val="7030A0"/>
                </a:solidFill>
                <a:latin typeface="Calibri" panose="020F0502020204030204" pitchFamily="34" charset="0"/>
                <a:ea typeface="Calibri" panose="020F0502020204030204" pitchFamily="34" charset="0"/>
                <a:cs typeface="B Nazanin" panose="00000400000000000000" pitchFamily="2" charset="-78"/>
              </a:rPr>
              <a:t>فعالیتهای </a:t>
            </a:r>
            <a:r>
              <a:rPr lang="fa-IR" sz="2000" b="1" dirty="0" smtClean="0">
                <a:solidFill>
                  <a:srgbClr val="7030A0"/>
                </a:solidFill>
                <a:latin typeface="Calibri" panose="020F0502020204030204" pitchFamily="34" charset="0"/>
                <a:ea typeface="Calibri" panose="020F0502020204030204" pitchFamily="34" charset="0"/>
                <a:cs typeface="B Nazanin" panose="00000400000000000000" pitchFamily="2" charset="-78"/>
              </a:rPr>
              <a:t>ضروری</a:t>
            </a:r>
          </a:p>
          <a:p>
            <a:pPr marL="285750" indent="-285750" algn="r" rtl="1">
              <a:lnSpc>
                <a:spcPct val="150000"/>
              </a:lnSpc>
              <a:buFont typeface="Wingdings" panose="05000000000000000000" pitchFamily="2" charset="2"/>
              <a:buChar char="ü"/>
            </a:pPr>
            <a:r>
              <a:rPr lang="fa-IR" sz="2000" b="1" dirty="0" smtClean="0">
                <a:solidFill>
                  <a:schemeClr val="accent2">
                    <a:lumMod val="75000"/>
                  </a:schemeClr>
                </a:solidFill>
                <a:latin typeface="Calibri" panose="020F0502020204030204" pitchFamily="34" charset="0"/>
                <a:ea typeface="Calibri" panose="020F0502020204030204" pitchFamily="34" charset="0"/>
                <a:cs typeface="B Nazanin" panose="00000400000000000000" pitchFamily="2" charset="-78"/>
              </a:rPr>
              <a:t>ارتقاء </a:t>
            </a:r>
            <a:r>
              <a:rPr lang="fa-IR" sz="2000" b="1" dirty="0">
                <a:solidFill>
                  <a:schemeClr val="accent2">
                    <a:lumMod val="75000"/>
                  </a:schemeClr>
                </a:solidFill>
                <a:latin typeface="Calibri" panose="020F0502020204030204" pitchFamily="34" charset="0"/>
                <a:ea typeface="Calibri" panose="020F0502020204030204" pitchFamily="34" charset="0"/>
                <a:cs typeface="B Nazanin" panose="00000400000000000000" pitchFamily="2" charset="-78"/>
              </a:rPr>
              <a:t>پایداری ملی </a:t>
            </a:r>
            <a:endParaRPr lang="fa-IR" sz="2000" b="1" dirty="0" smtClean="0">
              <a:solidFill>
                <a:schemeClr val="accent2">
                  <a:lumMod val="75000"/>
                </a:schemeClr>
              </a:solidFill>
              <a:latin typeface="Calibri" panose="020F0502020204030204" pitchFamily="34" charset="0"/>
              <a:ea typeface="Calibri" panose="020F0502020204030204" pitchFamily="34" charset="0"/>
              <a:cs typeface="B Nazanin" panose="00000400000000000000" pitchFamily="2" charset="-78"/>
            </a:endParaRPr>
          </a:p>
          <a:p>
            <a:pPr marL="285750" indent="-285750" algn="r" rtl="1">
              <a:lnSpc>
                <a:spcPct val="150000"/>
              </a:lnSpc>
              <a:buFont typeface="Wingdings" panose="05000000000000000000" pitchFamily="2" charset="2"/>
              <a:buChar char="ü"/>
            </a:pPr>
            <a:r>
              <a:rPr lang="fa-IR" sz="2000" b="1" dirty="0" smtClean="0">
                <a:solidFill>
                  <a:schemeClr val="accent4">
                    <a:lumMod val="75000"/>
                  </a:schemeClr>
                </a:solidFill>
                <a:latin typeface="Calibri" panose="020F0502020204030204" pitchFamily="34" charset="0"/>
                <a:ea typeface="Calibri" panose="020F0502020204030204" pitchFamily="34" charset="0"/>
                <a:cs typeface="B Nazanin" panose="00000400000000000000" pitchFamily="2" charset="-78"/>
              </a:rPr>
              <a:t>تسهیل </a:t>
            </a:r>
            <a:r>
              <a:rPr lang="fa-IR" sz="2000" b="1" dirty="0">
                <a:solidFill>
                  <a:schemeClr val="accent4">
                    <a:lumMod val="75000"/>
                  </a:schemeClr>
                </a:solidFill>
                <a:latin typeface="Calibri" panose="020F0502020204030204" pitchFamily="34" charset="0"/>
                <a:ea typeface="Calibri" panose="020F0502020204030204" pitchFamily="34" charset="0"/>
                <a:cs typeface="B Nazanin" panose="00000400000000000000" pitchFamily="2" charset="-78"/>
              </a:rPr>
              <a:t>مدیریت </a:t>
            </a:r>
            <a:r>
              <a:rPr lang="fa-IR" sz="2000" b="1" dirty="0" smtClean="0">
                <a:solidFill>
                  <a:schemeClr val="accent4">
                    <a:lumMod val="75000"/>
                  </a:schemeClr>
                </a:solidFill>
                <a:latin typeface="Calibri" panose="020F0502020204030204" pitchFamily="34" charset="0"/>
                <a:ea typeface="Calibri" panose="020F0502020204030204" pitchFamily="34" charset="0"/>
                <a:cs typeface="B Nazanin" panose="00000400000000000000" pitchFamily="2" charset="-78"/>
              </a:rPr>
              <a:t>بحران </a:t>
            </a:r>
          </a:p>
          <a:p>
            <a:pPr algn="r" rtl="1">
              <a:lnSpc>
                <a:spcPct val="150000"/>
              </a:lnSpc>
            </a:pPr>
            <a:endParaRPr lang="fa-IR" b="1" dirty="0" smtClean="0">
              <a:latin typeface="Calibri" panose="020F0502020204030204" pitchFamily="34" charset="0"/>
              <a:ea typeface="Calibri" panose="020F0502020204030204" pitchFamily="34" charset="0"/>
              <a:cs typeface="B Nazanin" panose="00000400000000000000" pitchFamily="2" charset="-78"/>
            </a:endParaRPr>
          </a:p>
          <a:p>
            <a:pPr algn="ctr" rtl="1">
              <a:lnSpc>
                <a:spcPct val="150000"/>
              </a:lnSpc>
            </a:pPr>
            <a:r>
              <a:rPr lang="fa-IR" b="1" dirty="0" smtClean="0">
                <a:latin typeface="Calibri" panose="020F0502020204030204" pitchFamily="34" charset="0"/>
                <a:ea typeface="Calibri" panose="020F0502020204030204" pitchFamily="34" charset="0"/>
                <a:cs typeface="B Nazanin" panose="00000400000000000000" pitchFamily="2" charset="-78"/>
              </a:rPr>
              <a:t>در </a:t>
            </a:r>
            <a:r>
              <a:rPr lang="fa-IR" b="1" dirty="0">
                <a:latin typeface="Calibri" panose="020F0502020204030204" pitchFamily="34" charset="0"/>
                <a:ea typeface="Calibri" panose="020F0502020204030204" pitchFamily="34" charset="0"/>
                <a:cs typeface="B Nazanin" panose="00000400000000000000" pitchFamily="2" charset="-78"/>
              </a:rPr>
              <a:t>مقابل تهدیدها و </a:t>
            </a:r>
            <a:r>
              <a:rPr lang="fa-IR" b="1" dirty="0" smtClean="0">
                <a:latin typeface="Calibri" panose="020F0502020204030204" pitchFamily="34" charset="0"/>
                <a:ea typeface="Calibri" panose="020F0502020204030204" pitchFamily="34" charset="0"/>
                <a:cs typeface="B Nazanin" panose="00000400000000000000" pitchFamily="2" charset="-78"/>
              </a:rPr>
              <a:t>اقدام‌های </a:t>
            </a:r>
            <a:r>
              <a:rPr lang="fa-IR" b="1" dirty="0">
                <a:latin typeface="Calibri" panose="020F0502020204030204" pitchFamily="34" charset="0"/>
                <a:ea typeface="Calibri" panose="020F0502020204030204" pitchFamily="34" charset="0"/>
                <a:cs typeface="B Nazanin" panose="00000400000000000000" pitchFamily="2" charset="-78"/>
              </a:rPr>
              <a:t>نظامی دشمن </a:t>
            </a:r>
            <a:r>
              <a:rPr lang="fa-IR" b="1" dirty="0" smtClean="0">
                <a:latin typeface="Calibri" panose="020F0502020204030204" pitchFamily="34" charset="0"/>
                <a:ea typeface="Calibri" panose="020F0502020204030204" pitchFamily="34" charset="0"/>
                <a:cs typeface="B Nazanin" panose="00000400000000000000" pitchFamily="2" charset="-78"/>
              </a:rPr>
              <a:t>می‌شود.</a:t>
            </a:r>
            <a:endParaRPr lang="en-AU" b="1" dirty="0">
              <a:cs typeface="B Nazanin" panose="00000400000000000000" pitchFamily="2" charset="-78"/>
            </a:endParaRPr>
          </a:p>
        </p:txBody>
      </p:sp>
      <p:sp>
        <p:nvSpPr>
          <p:cNvPr id="6" name="TextBox 5"/>
          <p:cNvSpPr txBox="1"/>
          <p:nvPr/>
        </p:nvSpPr>
        <p:spPr>
          <a:xfrm>
            <a:off x="6311900" y="368300"/>
            <a:ext cx="2221775" cy="473206"/>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lvl="0" algn="r" rtl="1">
              <a:lnSpc>
                <a:spcPct val="150000"/>
              </a:lnSpc>
            </a:pPr>
            <a:r>
              <a:rPr lang="fa-IR" b="1" dirty="0" smtClean="0">
                <a:solidFill>
                  <a:srgbClr val="FF0000"/>
                </a:solidFill>
                <a:cs typeface="B Nazanin" panose="00000400000000000000" pitchFamily="2" charset="-78"/>
              </a:rPr>
              <a:t>مفهوم </a:t>
            </a:r>
            <a:r>
              <a:rPr lang="fa-IR" b="1" dirty="0">
                <a:solidFill>
                  <a:srgbClr val="FF0000"/>
                </a:solidFill>
                <a:cs typeface="B Nazanin" panose="00000400000000000000" pitchFamily="2" charset="-78"/>
              </a:rPr>
              <a:t>پدافند </a:t>
            </a:r>
            <a:r>
              <a:rPr lang="fa-IR" b="1" dirty="0" smtClean="0">
                <a:solidFill>
                  <a:srgbClr val="FF0000"/>
                </a:solidFill>
                <a:cs typeface="B Nazanin" panose="00000400000000000000" pitchFamily="2" charset="-78"/>
              </a:rPr>
              <a:t>غیرعامل </a:t>
            </a:r>
            <a:endParaRPr lang="en-AU" b="1" dirty="0">
              <a:solidFill>
                <a:srgbClr val="FF0000"/>
              </a:solidFill>
              <a:cs typeface="B Nazanin" panose="00000400000000000000" pitchFamily="2" charset="-78"/>
            </a:endParaRPr>
          </a:p>
        </p:txBody>
      </p:sp>
      <p:sp>
        <p:nvSpPr>
          <p:cNvPr id="7"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1831282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fa-IR" dirty="0"/>
              <a:t>7</a:t>
            </a:r>
            <a:endParaRPr lang="en-AU" dirty="0"/>
          </a:p>
        </p:txBody>
      </p:sp>
      <p:sp>
        <p:nvSpPr>
          <p:cNvPr id="6" name="TextBox 5"/>
          <p:cNvSpPr txBox="1"/>
          <p:nvPr/>
        </p:nvSpPr>
        <p:spPr>
          <a:xfrm>
            <a:off x="6540500" y="368300"/>
            <a:ext cx="1993175"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lvl="0" algn="r" rtl="1">
              <a:lnSpc>
                <a:spcPct val="150000"/>
              </a:lnSpc>
            </a:pPr>
            <a:r>
              <a:rPr lang="fa-IR" b="1" dirty="0" smtClean="0">
                <a:solidFill>
                  <a:srgbClr val="FF0000"/>
                </a:solidFill>
                <a:cs typeface="B Nazanin" panose="00000400000000000000" pitchFamily="2" charset="-78"/>
              </a:rPr>
              <a:t>اصول پدافند غیرعامل </a:t>
            </a:r>
            <a:endParaRPr lang="en-AU" b="1" dirty="0">
              <a:solidFill>
                <a:srgbClr val="FF0000"/>
              </a:solidFill>
              <a:cs typeface="B Nazanin" panose="00000400000000000000" pitchFamily="2" charset="-78"/>
            </a:endParaRPr>
          </a:p>
        </p:txBody>
      </p:sp>
      <p:graphicFrame>
        <p:nvGraphicFramePr>
          <p:cNvPr id="8" name="Diagram 7"/>
          <p:cNvGraphicFramePr/>
          <p:nvPr>
            <p:extLst>
              <p:ext uri="{D42A27DB-BD31-4B8C-83A1-F6EECF244321}">
                <p14:modId xmlns:p14="http://schemas.microsoft.com/office/powerpoint/2010/main" val="2287818471"/>
              </p:ext>
            </p:extLst>
          </p:nvPr>
        </p:nvGraphicFramePr>
        <p:xfrm>
          <a:off x="1331159" y="876131"/>
          <a:ext cx="7087937" cy="478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2405503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fa-IR" dirty="0" smtClean="0"/>
              <a:t>8</a:t>
            </a:r>
            <a:endParaRPr lang="en-AU" dirty="0"/>
          </a:p>
        </p:txBody>
      </p:sp>
      <p:sp>
        <p:nvSpPr>
          <p:cNvPr id="6" name="TextBox 5"/>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3" name="Rectangle 2"/>
          <p:cNvSpPr/>
          <p:nvPr/>
        </p:nvSpPr>
        <p:spPr>
          <a:xfrm>
            <a:off x="3098567" y="983591"/>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مراتب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pic>
        <p:nvPicPr>
          <p:cNvPr id="12" name="Picture 11"/>
          <p:cNvPicPr>
            <a:picLocks noChangeAspect="1"/>
          </p:cNvPicPr>
          <p:nvPr/>
        </p:nvPicPr>
        <p:blipFill>
          <a:blip r:embed="rId2"/>
          <a:stretch>
            <a:fillRect/>
          </a:stretch>
        </p:blipFill>
        <p:spPr>
          <a:xfrm>
            <a:off x="1855949" y="1524264"/>
            <a:ext cx="5480226" cy="4256551"/>
          </a:xfrm>
          <a:prstGeom prst="rect">
            <a:avLst/>
          </a:prstGeom>
        </p:spPr>
      </p:pic>
      <p:sp>
        <p:nvSpPr>
          <p:cNvPr id="7"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516819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fa-IR" dirty="0" smtClean="0"/>
              <a:t>9</a:t>
            </a:r>
            <a:endParaRPr lang="en-AU" dirty="0"/>
          </a:p>
        </p:txBody>
      </p:sp>
      <p:sp>
        <p:nvSpPr>
          <p:cNvPr id="4" name="TextBox 3"/>
          <p:cNvSpPr txBox="1"/>
          <p:nvPr/>
        </p:nvSpPr>
        <p:spPr>
          <a:xfrm>
            <a:off x="5181600" y="292100"/>
            <a:ext cx="3704388" cy="507831"/>
          </a:xfrm>
          <a:prstGeom prst="rect">
            <a:avLst/>
          </a:prstGeom>
          <a:gradFill flip="none" rotWithShape="1">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tileRect/>
          </a:gradFill>
        </p:spPr>
        <p:txBody>
          <a:bodyPr wrap="square" rtlCol="0">
            <a:spAutoFit/>
          </a:bodyPr>
          <a:lstStyle/>
          <a:p>
            <a:pPr algn="r" rtl="1">
              <a:lnSpc>
                <a:spcPct val="150000"/>
              </a:lnSpc>
            </a:pPr>
            <a:r>
              <a:rPr lang="fa-IR" b="1" dirty="0">
                <a:solidFill>
                  <a:srgbClr val="C00000"/>
                </a:solidFill>
                <a:cs typeface="B Nazanin" panose="00000400000000000000" pitchFamily="2" charset="-78"/>
              </a:rPr>
              <a:t>انواع </a:t>
            </a:r>
            <a:r>
              <a:rPr lang="fa-IR" b="1" dirty="0" smtClean="0">
                <a:solidFill>
                  <a:srgbClr val="C00000"/>
                </a:solidFill>
                <a:cs typeface="B Nazanin" panose="00000400000000000000" pitchFamily="2" charset="-78"/>
              </a:rPr>
              <a:t>روش‌ها </a:t>
            </a:r>
            <a:r>
              <a:rPr lang="fa-IR" b="1" dirty="0">
                <a:solidFill>
                  <a:srgbClr val="C00000"/>
                </a:solidFill>
                <a:cs typeface="B Nazanin" panose="00000400000000000000" pitchFamily="2" charset="-78"/>
              </a:rPr>
              <a:t>و استراتژی‌های پدافندغیرعامل</a:t>
            </a:r>
          </a:p>
        </p:txBody>
      </p:sp>
      <p:sp>
        <p:nvSpPr>
          <p:cNvPr id="5" name="Rectangle 4"/>
          <p:cNvSpPr/>
          <p:nvPr/>
        </p:nvSpPr>
        <p:spPr>
          <a:xfrm>
            <a:off x="6431470" y="994293"/>
            <a:ext cx="2454518" cy="369332"/>
          </a:xfrm>
          <a:prstGeom prst="rect">
            <a:avLst/>
          </a:prstGeom>
        </p:spPr>
        <p:txBody>
          <a:bodyPr wrap="none">
            <a:spAutoFit/>
          </a:bodyPr>
          <a:lstStyle/>
          <a:p>
            <a:r>
              <a:rPr lang="fa-IR" b="1" dirty="0">
                <a:latin typeface="Times New Roman" panose="02020603050405020304" pitchFamily="18" charset="0"/>
                <a:ea typeface="Times New Roman" panose="02020603050405020304" pitchFamily="18" charset="0"/>
                <a:cs typeface="B Nazanin" panose="00000400000000000000" pitchFamily="2" charset="-78"/>
              </a:rPr>
              <a:t>رويه‌هاي اعلان و هشدار خطر</a:t>
            </a:r>
            <a:endParaRPr lang="en-AU" dirty="0"/>
          </a:p>
        </p:txBody>
      </p:sp>
      <p:sp>
        <p:nvSpPr>
          <p:cNvPr id="6" name="Rectangle 5"/>
          <p:cNvSpPr/>
          <p:nvPr/>
        </p:nvSpPr>
        <p:spPr>
          <a:xfrm>
            <a:off x="2051645" y="361349"/>
            <a:ext cx="2994991" cy="369332"/>
          </a:xfrm>
          <a:prstGeom prst="rect">
            <a:avLst/>
          </a:prstGeom>
          <a:gradFill>
            <a:gsLst>
              <a:gs pos="0">
                <a:schemeClr val="accent3">
                  <a:lumMod val="0"/>
                  <a:lumOff val="100000"/>
                </a:schemeClr>
              </a:gs>
              <a:gs pos="39000">
                <a:schemeClr val="accent3">
                  <a:lumMod val="0"/>
                  <a:lumOff val="100000"/>
                  <a:alpha val="39000"/>
                </a:schemeClr>
              </a:gs>
              <a:gs pos="100000">
                <a:schemeClr val="accent3">
                  <a:lumMod val="100000"/>
                </a:schemeClr>
              </a:gs>
            </a:gsLst>
            <a:lin ang="2700000" scaled="1"/>
          </a:gradFill>
        </p:spPr>
        <p:txBody>
          <a:bodyPr wrap="square">
            <a:spAutoFit/>
          </a:bodyPr>
          <a:lstStyle/>
          <a:p>
            <a:pPr marL="0" lvl="1" algn="just" rtl="1">
              <a:spcBef>
                <a:spcPts val="900"/>
              </a:spcBef>
              <a:spcAft>
                <a:spcPts val="0"/>
              </a:spcAft>
              <a:buSzPts val="1400"/>
              <a:tabLst>
                <a:tab pos="0" algn="l"/>
              </a:tabLst>
            </a:pPr>
            <a:r>
              <a:rPr lang="fa-IR" b="1" dirty="0">
                <a:solidFill>
                  <a:srgbClr val="002060"/>
                </a:solidFill>
                <a:latin typeface="Times New Roman" panose="02020603050405020304" pitchFamily="18" charset="0"/>
                <a:ea typeface="Times New Roman" panose="02020603050405020304" pitchFamily="18" charset="0"/>
                <a:cs typeface="B Nazanin" panose="00000400000000000000" pitchFamily="2" charset="-78"/>
              </a:rPr>
              <a:t>روش‌هاي دفاع به لحاظ مراتب دفاع</a:t>
            </a:r>
            <a:endParaRPr lang="en-AU" sz="1100" dirty="0">
              <a:solidFill>
                <a:srgbClr val="002060"/>
              </a:solidFill>
              <a:effectLst/>
              <a:latin typeface="Arial" panose="020B0604020202020204" pitchFamily="34" charset="0"/>
              <a:ea typeface="Times New Roman" panose="02020603050405020304" pitchFamily="18" charset="0"/>
              <a:cs typeface="Zar"/>
            </a:endParaRPr>
          </a:p>
        </p:txBody>
      </p:sp>
      <p:sp>
        <p:nvSpPr>
          <p:cNvPr id="7" name="Rectangle 6"/>
          <p:cNvSpPr/>
          <p:nvPr/>
        </p:nvSpPr>
        <p:spPr>
          <a:xfrm>
            <a:off x="1431235" y="1627237"/>
            <a:ext cx="7145884" cy="2739211"/>
          </a:xfrm>
          <a:prstGeom prst="rect">
            <a:avLst/>
          </a:prstGeom>
        </p:spPr>
        <p:txBody>
          <a:bodyPr wrap="square">
            <a:spAutoFit/>
          </a:bodyPr>
          <a:lstStyle/>
          <a:p>
            <a:pPr marL="285750" indent="-285750" algn="just" rtl="1">
              <a:lnSpc>
                <a:spcPct val="150000"/>
              </a:lnSpc>
              <a:spcBef>
                <a:spcPts val="600"/>
              </a:spcBef>
              <a:spcAft>
                <a:spcPts val="0"/>
              </a:spcAft>
              <a:buFont typeface="Wingdings" panose="05000000000000000000" pitchFamily="2" charset="2"/>
              <a:buChar char="v"/>
            </a:pPr>
            <a:r>
              <a:rPr lang="fa-IR" dirty="0">
                <a:latin typeface="Times New Roman" panose="02020603050405020304" pitchFamily="18" charset="0"/>
                <a:ea typeface="Times New Roman" panose="02020603050405020304" pitchFamily="18" charset="0"/>
                <a:cs typeface="B Nazanin" panose="00000400000000000000" pitchFamily="2" charset="-78"/>
              </a:rPr>
              <a:t>منظور از رويه‌هاي اعلان و هشدار خطر، آگاهي و هشدار به نيروهاي خودي است مبني بر اينكه عمليات تعرضي دشمن نزديك مي‌باشد.</a:t>
            </a:r>
            <a:endParaRPr lang="en-AU" dirty="0">
              <a:latin typeface="Arial" panose="020B0604020202020204" pitchFamily="34" charset="0"/>
              <a:ea typeface="Times New Roman" panose="02020603050405020304" pitchFamily="18" charset="0"/>
              <a:cs typeface="Zar"/>
            </a:endParaRPr>
          </a:p>
          <a:p>
            <a:pPr marL="285750" indent="-285750" algn="justLow" rtl="1">
              <a:lnSpc>
                <a:spcPct val="150000"/>
              </a:lnSpc>
              <a:spcBef>
                <a:spcPts val="600"/>
              </a:spcBef>
              <a:spcAft>
                <a:spcPts val="0"/>
              </a:spcAft>
              <a:buFont typeface="Wingdings" panose="05000000000000000000" pitchFamily="2" charset="2"/>
              <a:buChar char="v"/>
            </a:pPr>
            <a:r>
              <a:rPr lang="fa-IR" dirty="0">
                <a:latin typeface="Times New Roman" panose="02020603050405020304" pitchFamily="18" charset="0"/>
                <a:ea typeface="Times New Roman" panose="02020603050405020304" pitchFamily="18" charset="0"/>
                <a:cs typeface="B Nazanin" panose="00000400000000000000" pitchFamily="2" charset="-78"/>
              </a:rPr>
              <a:t>اين هشدار ممكن است چند دقيقه، چند ساعت، چند روز و يا زماني طولاني‌تر از آغاز مخاصمات اعلام گردد و هدف آن آمادگي براي مواجهه با شرايط بحران است. </a:t>
            </a:r>
          </a:p>
          <a:p>
            <a:pPr marL="285750" indent="-285750" algn="justLow" rtl="1">
              <a:lnSpc>
                <a:spcPct val="150000"/>
              </a:lnSpc>
              <a:spcBef>
                <a:spcPts val="600"/>
              </a:spcBef>
              <a:spcAft>
                <a:spcPts val="0"/>
              </a:spcAft>
              <a:buFont typeface="Wingdings" panose="05000000000000000000" pitchFamily="2" charset="2"/>
              <a:buChar char="v"/>
            </a:pPr>
            <a:r>
              <a:rPr lang="fa-IR" dirty="0" smtClean="0">
                <a:latin typeface="Times New Roman" panose="02020603050405020304" pitchFamily="18" charset="0"/>
                <a:ea typeface="Times New Roman" panose="02020603050405020304" pitchFamily="18" charset="0"/>
                <a:cs typeface="B Nazanin" panose="00000400000000000000" pitchFamily="2" charset="-78"/>
              </a:rPr>
              <a:t>دستگاه‌ها </a:t>
            </a:r>
            <a:r>
              <a:rPr lang="fa-IR" dirty="0">
                <a:latin typeface="Times New Roman" panose="02020603050405020304" pitchFamily="18" charset="0"/>
                <a:ea typeface="Times New Roman" panose="02020603050405020304" pitchFamily="18" charset="0"/>
                <a:cs typeface="B Nazanin" panose="00000400000000000000" pitchFamily="2" charset="-78"/>
              </a:rPr>
              <a:t>و وسايل اعلام خبر شامل رادار، ديده‌باني بصري، آژير و پيامها و آگهي‌هاي هشداردهنده مي‌باشد</a:t>
            </a:r>
            <a:r>
              <a:rPr lang="fa-IR"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AU" dirty="0">
              <a:latin typeface="Arial" panose="020B0604020202020204" pitchFamily="34" charset="0"/>
              <a:ea typeface="Times New Roman" panose="02020603050405020304" pitchFamily="18" charset="0"/>
              <a:cs typeface="Zar"/>
            </a:endParaRPr>
          </a:p>
        </p:txBody>
      </p:sp>
      <p:sp>
        <p:nvSpPr>
          <p:cNvPr id="8" name="Footer Placeholder 3"/>
          <p:cNvSpPr>
            <a:spLocks noGrp="1"/>
          </p:cNvSpPr>
          <p:nvPr>
            <p:ph type="ftr" sz="quarter" idx="11"/>
          </p:nvPr>
        </p:nvSpPr>
        <p:spPr>
          <a:xfrm>
            <a:off x="4415588" y="5899149"/>
            <a:ext cx="4547937" cy="365125"/>
          </a:xfrm>
        </p:spPr>
        <p:txBody>
          <a:bodyPr/>
          <a:lstStyle/>
          <a:p>
            <a:pPr algn="r" rtl="1">
              <a:lnSpc>
                <a:spcPct val="107000"/>
              </a:lnSpc>
              <a:spcAft>
                <a:spcPts val="800"/>
              </a:spcAft>
            </a:pPr>
            <a:r>
              <a:rPr lang="fa-IR" dirty="0" smtClean="0"/>
              <a:t>دانشگاه بیرجند، </a:t>
            </a:r>
            <a:r>
              <a:rPr lang="fa-IR" dirty="0">
                <a:latin typeface="Calibri" panose="020F0502020204030204" pitchFamily="34" charset="0"/>
                <a:ea typeface="Calibri" panose="020F0502020204030204" pitchFamily="34" charset="0"/>
              </a:rPr>
              <a:t>کمیته پدافند غیرعامل</a:t>
            </a:r>
          </a:p>
        </p:txBody>
      </p:sp>
    </p:spTree>
    <p:extLst>
      <p:ext uri="{BB962C8B-B14F-4D97-AF65-F5344CB8AC3E}">
        <p14:creationId xmlns:p14="http://schemas.microsoft.com/office/powerpoint/2010/main" val="3833959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2251</TotalTime>
  <Words>3442</Words>
  <Application>Microsoft Office PowerPoint</Application>
  <PresentationFormat>On-screen Show (4:3)</PresentationFormat>
  <Paragraphs>343</Paragraphs>
  <Slides>35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B Mitra</vt:lpstr>
      <vt:lpstr>B Nazanin</vt:lpstr>
      <vt:lpstr>Calibri</vt:lpstr>
      <vt:lpstr>Calibri Light</vt:lpstr>
      <vt:lpstr>IranNastaliq</vt:lpstr>
      <vt:lpstr>Times New Roman</vt:lpstr>
      <vt:lpstr>Wingdings</vt:lpstr>
      <vt:lpstr>Zar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taghipur</cp:lastModifiedBy>
  <cp:revision>80</cp:revision>
  <dcterms:created xsi:type="dcterms:W3CDTF">2016-10-28T05:25:43Z</dcterms:created>
  <dcterms:modified xsi:type="dcterms:W3CDTF">2019-10-20T09:37:55Z</dcterms:modified>
</cp:coreProperties>
</file>