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3" r:id="rId1"/>
  </p:sldMasterIdLst>
  <p:notesMasterIdLst>
    <p:notesMasterId r:id="rId10"/>
  </p:notesMasterIdLst>
  <p:handoutMasterIdLst>
    <p:handoutMasterId r:id="rId11"/>
  </p:handoutMasterIdLst>
  <p:sldIdLst>
    <p:sldId id="413" r:id="rId2"/>
    <p:sldId id="412" r:id="rId3"/>
    <p:sldId id="257" r:id="rId4"/>
    <p:sldId id="258" r:id="rId5"/>
    <p:sldId id="260" r:id="rId6"/>
    <p:sldId id="415" r:id="rId7"/>
    <p:sldId id="261" r:id="rId8"/>
    <p:sldId id="41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285793-B16E-4B02-9F2B-07C7A071E05B}">
          <p14:sldIdLst>
            <p14:sldId id="413"/>
          </p14:sldIdLst>
        </p14:section>
        <p14:section name="present" id="{77808C25-D72E-4CC9-BB60-E92EEB037FBE}">
          <p14:sldIdLst>
            <p14:sldId id="412"/>
            <p14:sldId id="257"/>
            <p14:sldId id="258"/>
            <p14:sldId id="260"/>
            <p14:sldId id="415"/>
            <p14:sldId id="261"/>
          </p14:sldIdLst>
        </p14:section>
        <p14:section name="end" id="{9ABD0C65-0BEA-49D1-8B8C-DBA13465BA85}">
          <p14:sldIdLst>
            <p14:sldId id="4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E17B6D-5562-42A0-9D9A-CC04021DA5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27C63-A0ED-4807-8942-5B69B12E37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7F9E0-C411-41FB-81C6-B05A2951FF50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63B19-EEF3-4018-8E5F-8C3DBF19BD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0B39D-A701-4B41-AD8D-FBC4AAE26F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351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23E34-BE10-4F70-AADC-75E2C001B560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96A5A-DA5D-49F5-8239-CC0388FE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3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was inserted from Power-user, the productivity add-in for PowerPoint, Excel and Word.</a:t>
            </a:r>
          </a:p>
          <a:p>
            <a:r>
              <a:rPr lang="en-US"/>
              <a:t>Get thousands of templates, icons, maps, diagrams and charts with Power-user. Visit www.powerusersoftwares.com!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A55CF2-256D-44FD-9430-5B63A079CF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91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B745-60A5-4155-961A-D50BC772F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78955-3B73-4C4A-BAC4-CBC7C3228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A6CF-445C-4865-A8E9-8B186D51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9501-E6DD-4936-8F18-E593805C5912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9CE5E-AE7F-4D2B-99BC-C3A68825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17527-B991-4A7B-95CF-72C2126D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9AD8-EE20-41B7-9DF1-36549CFA93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DD0574-2EEE-414F-81A5-CBADDF73BFC7}"/>
              </a:ext>
            </a:extLst>
          </p:cNvPr>
          <p:cNvSpPr txBox="1"/>
          <p:nvPr userDrawn="1"/>
        </p:nvSpPr>
        <p:spPr>
          <a:xfrm>
            <a:off x="287694" y="6281705"/>
            <a:ext cx="260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fld id="{DAC8BAF3-9BAC-490F-B65F-2B1999E1DECF}" type="slidenum">
              <a:rPr lang="en-US" smtClean="0">
                <a:latin typeface="NPINazanin" panose="02000503000000020004" pitchFamily="2" charset="0"/>
                <a:cs typeface="B Nazanin" panose="00000400000000000000" pitchFamily="2" charset="-78"/>
              </a:rPr>
              <a:pPr algn="l" rtl="1"/>
              <a:t>‹#›</a:t>
            </a:fld>
            <a:endParaRPr lang="en-US" dirty="0">
              <a:latin typeface="NPINazanin" panose="02000503000000020004" pitchFamily="2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76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D947-720D-435E-A615-B01EA563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7DCA9-E130-48AB-B0F6-57FF45DED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0BE1F-0494-42D6-92BE-B933D429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58B2-0C04-49C3-87A1-4FF81DC5B9CE}" type="datetime1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6A0EC-8FDE-4F3B-A6A8-372CE4F35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CF719-B542-4E65-8BD4-0F7E6DC9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9AD8-EE20-41B7-9DF1-36549CFA9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4204D-E21E-4E47-9DA1-1B91E945D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7875C-2197-4D1A-B016-F9F66AF16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BA451-405A-4A40-9391-71EBE0F1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D0D-2498-4CBB-96A8-71A1E3F9ABF4}" type="datetime1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D6A30-4BF2-480C-9F85-9587DEF2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80E1C-004C-4A8A-84EF-5BB637BA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9AD8-EE20-41B7-9DF1-36549CFA9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9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A5FAF-D8F4-46E7-A5C6-FB0D19397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2BD12-180D-4AD9-9C7A-85ED0BCBA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32A6-5FFA-4986-940B-06722F40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CF84C-AD14-44F1-AB27-C1064034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2BC19-9DB6-4A46-BE0C-5F27E65E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32AFF6-F969-41A9-86AB-2E1BCDB6EF49}"/>
              </a:ext>
            </a:extLst>
          </p:cNvPr>
          <p:cNvSpPr txBox="1"/>
          <p:nvPr userDrawn="1"/>
        </p:nvSpPr>
        <p:spPr>
          <a:xfrm>
            <a:off x="838200" y="6356350"/>
            <a:ext cx="256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fld id="{DAC8BAF3-9BAC-490F-B65F-2B1999E1DECF}" type="slidenum">
              <a:rPr lang="en-US" smtClean="0">
                <a:latin typeface="IPT Nazanin" panose="00000400000000000000" pitchFamily="2" charset="2"/>
              </a:rPr>
              <a:pPr algn="l" rtl="1"/>
              <a:t>‹#›</a:t>
            </a:fld>
            <a:endParaRPr lang="en-US" dirty="0">
              <a:latin typeface="IPT Nazanin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04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208C2-5ECF-4037-A20E-DF0DFFA2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E5E8D-FCAC-473F-92E7-FF11A75BA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7AF76-9A4C-4C20-8860-9AD13A7A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F833-E270-4B9A-B991-DAA5867F3981}" type="datetime1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DD69F-D60E-4C6F-B5A1-160277B69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31BF-103C-4953-9F0D-DD822F74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C59A95-65AC-4700-A272-9AE2DA92EBE2}"/>
              </a:ext>
            </a:extLst>
          </p:cNvPr>
          <p:cNvSpPr txBox="1"/>
          <p:nvPr userDrawn="1"/>
        </p:nvSpPr>
        <p:spPr>
          <a:xfrm>
            <a:off x="8481527" y="6356350"/>
            <a:ext cx="275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fld id="{119049B8-A934-4722-A989-B0C97D0CE815}" type="slidenum">
              <a:rPr lang="en-US" smtClean="0">
                <a:latin typeface="IPT Nazanin" panose="00000400000000000000" pitchFamily="2" charset="2"/>
              </a:rPr>
              <a:pPr algn="r" rtl="1"/>
              <a:t>‹#›</a:t>
            </a:fld>
            <a:endParaRPr lang="en-US" dirty="0">
              <a:latin typeface="IPT Nazanin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787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DF9E-A852-4432-9709-5FB2DC5D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B2836-EAED-4AB8-B7B4-7FDAF3741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9D768-2641-4D74-9722-4E7B690FE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2C974-14D2-4F5E-BF8F-CDC71A9B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338C-0A3C-4FEE-ADB8-91E92E5BCB0F}" type="datetime1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BCFBE-BDD4-4109-8734-7B9E4668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178C6-6F57-4378-84FF-63607024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EC96C9-256F-4061-B76D-C9C653D5BC21}"/>
              </a:ext>
            </a:extLst>
          </p:cNvPr>
          <p:cNvSpPr txBox="1"/>
          <p:nvPr userDrawn="1"/>
        </p:nvSpPr>
        <p:spPr>
          <a:xfrm>
            <a:off x="8481527" y="6356350"/>
            <a:ext cx="275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fld id="{119049B8-A934-4722-A989-B0C97D0CE815}" type="slidenum">
              <a:rPr lang="en-US" smtClean="0">
                <a:latin typeface="IPT Nazanin" panose="00000400000000000000" pitchFamily="2" charset="2"/>
              </a:rPr>
              <a:pPr algn="r" rtl="1"/>
              <a:t>‹#›</a:t>
            </a:fld>
            <a:endParaRPr lang="en-US" dirty="0">
              <a:latin typeface="IPT Nazanin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4645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FCD3-6421-4D0C-AD2E-CCF11B9F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4C082-381A-4A89-BD22-49E073AD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E9274-786E-4C83-B72A-68DE8FF40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B4E8D-717D-40FB-AD6C-F6E45AB79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05043-7BD0-48D0-B331-13F7C3FE6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BA8B1-266A-4011-97D5-E2694E34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7724-2199-4736-BB0A-93B1164B69F3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0F831-780E-4010-869D-92983E4D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1373D-DA38-4662-B1F3-E6A8AE81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BCFD-F8B0-4E1D-9B2E-52474C60A3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6059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E7D9-C50B-4196-B8DE-73D38C40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6AB77-92BF-4579-996B-52D4C9AE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C57-FB35-4210-9E87-9ACDF1F7A9F0}" type="datetime1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55D8C-6D2E-4715-89FE-ED9ECE44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2C399-7276-4118-B1EE-1FE54012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9AD8-EE20-41B7-9DF1-36549CFA9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7AC623-3F93-4FF5-933F-2905397B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52CD-AEF8-4C56-8514-881B78DF3596}" type="datetime1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FF977-9395-4AF1-A3A8-71CC6FE8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A811F-51DF-4370-8740-B420C373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9AD8-EE20-41B7-9DF1-36549CFA9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1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AF1C1-54B6-4E03-BB06-86C7BB6BA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DBF9C-DE66-49C2-BD5E-0A141755B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C08A9-5B46-445D-A637-8938879EC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2499F-F6F2-4E0E-831A-1585DADD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077-2838-43C3-9600-F902B34180B2}" type="datetime1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E5E2B-2DE2-4706-9CDA-B56F43CA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0CCA5-55E1-47BF-98EA-0CF5BB39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9AD8-EE20-41B7-9DF1-36549CFA9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4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0859-3BFF-4A2E-AA71-F6418023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1DE521-B37B-4B3E-8203-8981E599D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08C33-7195-4606-B07D-31AA9B4A6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954F5-FF42-426C-93FC-2F73D9B99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DDF1-3762-4B04-A13D-A15A3B688D06}" type="datetime1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C03D8-0AF7-498C-ACBC-D05DC5DCA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0D140-1F6F-4AFD-90C9-3A973A3E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9AD8-EE20-41B7-9DF1-36549CFA9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1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l="-2000" t="13000" r="-3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4343B-0024-49EB-8AA3-22ACC4C3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DBDC6-BD89-42A3-897B-E914E1172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C08F8-10C3-4EF5-9948-E41826E7E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B7724-2199-4736-BB0A-93B1164B69F3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7DC4C-7595-4523-BB3C-99750C8D3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4C865-6311-428A-B367-EFF9627AE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BBCFD-F8B0-4E1D-9B2E-52474C60A3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0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F61E79-CE8B-44DE-8CA6-6539792663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381" y="369116"/>
            <a:ext cx="1817051" cy="153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29C64A-5E15-4ED1-8354-46E686A06DF6}"/>
              </a:ext>
            </a:extLst>
          </p:cNvPr>
          <p:cNvSpPr/>
          <p:nvPr/>
        </p:nvSpPr>
        <p:spPr>
          <a:xfrm>
            <a:off x="813732" y="427839"/>
            <a:ext cx="1818000" cy="153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058E3-67CE-4BF7-AE0F-9BE3859D8D2D}"/>
              </a:ext>
            </a:extLst>
          </p:cNvPr>
          <p:cNvSpPr txBox="1"/>
          <p:nvPr/>
        </p:nvSpPr>
        <p:spPr>
          <a:xfrm>
            <a:off x="909000" y="869673"/>
            <a:ext cx="16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لوگوی موسسه فرصت مطالعاتی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EE0A5B-2992-4D59-AFA0-1D8840245DEE}"/>
              </a:ext>
            </a:extLst>
          </p:cNvPr>
          <p:cNvSpPr txBox="1"/>
          <p:nvPr/>
        </p:nvSpPr>
        <p:spPr>
          <a:xfrm>
            <a:off x="3392800" y="2247500"/>
            <a:ext cx="4840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عنوان دوره فرصت مطالعاتی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705AFB-23DE-4AC5-87A3-A53A176DA438}"/>
              </a:ext>
            </a:extLst>
          </p:cNvPr>
          <p:cNvSpPr/>
          <p:nvPr/>
        </p:nvSpPr>
        <p:spPr>
          <a:xfrm>
            <a:off x="4435949" y="5924242"/>
            <a:ext cx="28055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زمان ارائه (بهمن ماه 1401)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ADF788-3ACD-4F0F-9118-0733549721D8}"/>
              </a:ext>
            </a:extLst>
          </p:cNvPr>
          <p:cNvSpPr txBox="1"/>
          <p:nvPr/>
        </p:nvSpPr>
        <p:spPr>
          <a:xfrm>
            <a:off x="4059178" y="3347207"/>
            <a:ext cx="3507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ارائه دهنده: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گروه آموزشی:</a:t>
            </a: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 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115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فهرست مطالب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hevron 4"/>
          <p:cNvSpPr/>
          <p:nvPr/>
        </p:nvSpPr>
        <p:spPr>
          <a:xfrm rot="10800000">
            <a:off x="829775" y="2259609"/>
            <a:ext cx="2406315" cy="1748591"/>
          </a:xfrm>
          <a:prstGeom prst="chevron">
            <a:avLst>
              <a:gd name="adj" fmla="val 21546"/>
            </a:avLst>
          </a:prstGeom>
          <a:solidFill>
            <a:schemeClr val="accent6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9612" y="4141638"/>
            <a:ext cx="2005261" cy="2010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44" marR="0" lvl="0" indent="-285744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تیتر دستاوردها 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45554" y="4141638"/>
            <a:ext cx="2005261" cy="2010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44" marR="0" lvl="0" indent="-285744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05392" y="4141638"/>
            <a:ext cx="2005261" cy="2010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44" marR="0" lvl="0" indent="-285744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محل گذراندن دوره</a:t>
            </a:r>
          </a:p>
          <a:p>
            <a:pPr marL="285744" marR="0" lvl="0" indent="-285744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a-IR" sz="1600" kern="0" dirty="0">
                <a:solidFill>
                  <a:prstClr val="black"/>
                </a:solidFill>
                <a:latin typeface="Calibri"/>
                <a:cs typeface="B Nazanin" panose="00000400000000000000" pitchFamily="2" charset="-78"/>
              </a:rPr>
              <a:t>نوع دوره </a:t>
            </a:r>
          </a:p>
          <a:p>
            <a:pPr marL="285744" marR="0" lvl="0" indent="-285744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 بازه زمانی دوره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84352" y="4141638"/>
            <a:ext cx="2005261" cy="2010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44" marR="0" lvl="0" indent="-285744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پیشنهادات آینده 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</p:txBody>
      </p:sp>
      <p:sp>
        <p:nvSpPr>
          <p:cNvPr id="15" name="Chevron 14"/>
          <p:cNvSpPr/>
          <p:nvPr/>
        </p:nvSpPr>
        <p:spPr>
          <a:xfrm rot="10800000">
            <a:off x="2835035" y="2259609"/>
            <a:ext cx="2406315" cy="1748591"/>
          </a:xfrm>
          <a:prstGeom prst="chevron">
            <a:avLst>
              <a:gd name="adj" fmla="val 21546"/>
            </a:avLst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hevron 15"/>
          <p:cNvSpPr/>
          <p:nvPr/>
        </p:nvSpPr>
        <p:spPr>
          <a:xfrm rot="10800000">
            <a:off x="4840295" y="2259609"/>
            <a:ext cx="2406315" cy="1748591"/>
          </a:xfrm>
          <a:prstGeom prst="chevron">
            <a:avLst>
              <a:gd name="adj" fmla="val 21546"/>
            </a:avLst>
          </a:prstGeom>
          <a:solidFill>
            <a:schemeClr val="accent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hevron 16"/>
          <p:cNvSpPr/>
          <p:nvPr/>
        </p:nvSpPr>
        <p:spPr>
          <a:xfrm rot="10800000">
            <a:off x="6845555" y="2259609"/>
            <a:ext cx="2406315" cy="1748591"/>
          </a:xfrm>
          <a:prstGeom prst="chevron">
            <a:avLst>
              <a:gd name="adj" fmla="val 21546"/>
            </a:avLst>
          </a:prstGeom>
          <a:solidFill>
            <a:schemeClr val="accent3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hevron 17"/>
          <p:cNvSpPr/>
          <p:nvPr/>
        </p:nvSpPr>
        <p:spPr>
          <a:xfrm rot="10800000">
            <a:off x="8850815" y="2259609"/>
            <a:ext cx="2406315" cy="1748591"/>
          </a:xfrm>
          <a:prstGeom prst="chevron">
            <a:avLst>
              <a:gd name="adj" fmla="val 21546"/>
            </a:avLst>
          </a:prstGeom>
          <a:solidFill>
            <a:schemeClr val="accent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94872" y="4141638"/>
            <a:ext cx="2005261" cy="2010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44" marR="0" lvl="0" indent="-285744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تیتر فعالیت ها 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V="1">
            <a:off x="9213970" y="4008200"/>
            <a:ext cx="0" cy="23469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>
            <a:off x="9109137" y="6367957"/>
            <a:ext cx="211420" cy="2004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7C31003-DCCE-4AC4-B36A-5560F9E9AD57}"/>
              </a:ext>
            </a:extLst>
          </p:cNvPr>
          <p:cNvCxnSpPr>
            <a:cxnSpLocks/>
          </p:cNvCxnSpPr>
          <p:nvPr/>
        </p:nvCxnSpPr>
        <p:spPr>
          <a:xfrm flipV="1">
            <a:off x="7200132" y="4020988"/>
            <a:ext cx="0" cy="23469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89A0931-D5C4-4A11-8DCF-2824E285F892}"/>
              </a:ext>
            </a:extLst>
          </p:cNvPr>
          <p:cNvSpPr/>
          <p:nvPr/>
        </p:nvSpPr>
        <p:spPr>
          <a:xfrm>
            <a:off x="7095299" y="6380745"/>
            <a:ext cx="211420" cy="2004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195F40C-E77C-4823-9A78-AA7E885BC437}"/>
              </a:ext>
            </a:extLst>
          </p:cNvPr>
          <p:cNvCxnSpPr>
            <a:cxnSpLocks/>
          </p:cNvCxnSpPr>
          <p:nvPr/>
        </p:nvCxnSpPr>
        <p:spPr>
          <a:xfrm flipV="1">
            <a:off x="3188735" y="3995412"/>
            <a:ext cx="0" cy="23469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746D8161-E7B7-4420-9F81-0FA75DF6CB8C}"/>
              </a:ext>
            </a:extLst>
          </p:cNvPr>
          <p:cNvSpPr/>
          <p:nvPr/>
        </p:nvSpPr>
        <p:spPr>
          <a:xfrm>
            <a:off x="3083902" y="6355169"/>
            <a:ext cx="211420" cy="2004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2B5F68-5AD8-423D-B98D-E7330466717B}"/>
              </a:ext>
            </a:extLst>
          </p:cNvPr>
          <p:cNvCxnSpPr>
            <a:cxnSpLocks/>
          </p:cNvCxnSpPr>
          <p:nvPr/>
        </p:nvCxnSpPr>
        <p:spPr>
          <a:xfrm flipV="1">
            <a:off x="5193995" y="3995412"/>
            <a:ext cx="0" cy="23469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A97C110-2D8E-4390-B426-FE110DB97FA4}"/>
              </a:ext>
            </a:extLst>
          </p:cNvPr>
          <p:cNvSpPr/>
          <p:nvPr/>
        </p:nvSpPr>
        <p:spPr>
          <a:xfrm>
            <a:off x="5089162" y="6355169"/>
            <a:ext cx="211420" cy="2004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B0B8BC-1842-4BCF-8F6C-3B2FBF866D3A}"/>
              </a:ext>
            </a:extLst>
          </p:cNvPr>
          <p:cNvSpPr txBox="1"/>
          <p:nvPr/>
        </p:nvSpPr>
        <p:spPr>
          <a:xfrm>
            <a:off x="9240023" y="2925936"/>
            <a:ext cx="1616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اطلاعات دوره 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283F9B-E296-441E-992A-5F86962FA20E}"/>
              </a:ext>
            </a:extLst>
          </p:cNvPr>
          <p:cNvSpPr txBox="1"/>
          <p:nvPr/>
        </p:nvSpPr>
        <p:spPr>
          <a:xfrm>
            <a:off x="3057063" y="2787437"/>
            <a:ext cx="1807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دستاوردها  و نتایج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38BF06-D8DE-4DFB-B681-A360A892EE00}"/>
              </a:ext>
            </a:extLst>
          </p:cNvPr>
          <p:cNvSpPr txBox="1"/>
          <p:nvPr/>
        </p:nvSpPr>
        <p:spPr>
          <a:xfrm>
            <a:off x="6995094" y="2552967"/>
            <a:ext cx="1855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برنامه پیشنهادی و مصوب دوره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B0F9C-06C2-4C2E-802E-AA9EC596BE94}"/>
              </a:ext>
            </a:extLst>
          </p:cNvPr>
          <p:cNvSpPr txBox="1"/>
          <p:nvPr/>
        </p:nvSpPr>
        <p:spPr>
          <a:xfrm>
            <a:off x="5096150" y="2750819"/>
            <a:ext cx="1807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فعالیت و اقدامات مفید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4D0CAF-86F9-42E8-8E44-E4B773BDDE50}"/>
              </a:ext>
            </a:extLst>
          </p:cNvPr>
          <p:cNvSpPr txBox="1"/>
          <p:nvPr/>
        </p:nvSpPr>
        <p:spPr>
          <a:xfrm>
            <a:off x="1210086" y="2759400"/>
            <a:ext cx="1501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چالش‌ها و پیشنهادات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207683C3-D72B-48F7-A128-63C7327AD5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381" y="369116"/>
            <a:ext cx="1817051" cy="153000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35CC274-AEA7-43EB-9FBB-977FF86A2D0F}"/>
              </a:ext>
            </a:extLst>
          </p:cNvPr>
          <p:cNvSpPr/>
          <p:nvPr/>
        </p:nvSpPr>
        <p:spPr>
          <a:xfrm>
            <a:off x="813732" y="427839"/>
            <a:ext cx="1818000" cy="153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83BF63-FCFA-4A70-A4CD-86AC606E0217}"/>
              </a:ext>
            </a:extLst>
          </p:cNvPr>
          <p:cNvSpPr txBox="1"/>
          <p:nvPr/>
        </p:nvSpPr>
        <p:spPr>
          <a:xfrm>
            <a:off x="909000" y="869673"/>
            <a:ext cx="16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لوگوی موسسه فرصت مطالعاتی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843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2000" t="1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7725BAC-2861-41A0-8202-DD46BE7A5343}"/>
              </a:ext>
            </a:extLst>
          </p:cNvPr>
          <p:cNvSpPr txBox="1"/>
          <p:nvPr/>
        </p:nvSpPr>
        <p:spPr>
          <a:xfrm>
            <a:off x="3791824" y="3347207"/>
            <a:ext cx="37750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نوع فرصت: (سه ماهه یا شش ماهه) به صورت (تمام وقت یا پاره وقت)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بازه زمانی دوره:</a:t>
            </a: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C79C02-927C-4D26-85DE-24FEBC3E9270}"/>
              </a:ext>
            </a:extLst>
          </p:cNvPr>
          <p:cNvSpPr txBox="1"/>
          <p:nvPr/>
        </p:nvSpPr>
        <p:spPr>
          <a:xfrm>
            <a:off x="3179428" y="2247500"/>
            <a:ext cx="5612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محل گذراندن دوره فرصت مطالعاتی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10" name="Chevron 17">
            <a:extLst>
              <a:ext uri="{FF2B5EF4-FFF2-40B4-BE49-F238E27FC236}">
                <a16:creationId xmlns:a16="http://schemas.microsoft.com/office/drawing/2014/main" id="{92FFB254-1C5D-49D6-8F87-CE53F098B296}"/>
              </a:ext>
            </a:extLst>
          </p:cNvPr>
          <p:cNvSpPr/>
          <p:nvPr/>
        </p:nvSpPr>
        <p:spPr>
          <a:xfrm rot="10800000">
            <a:off x="9776509" y="300158"/>
            <a:ext cx="2103790" cy="496568"/>
          </a:xfrm>
          <a:prstGeom prst="chevron">
            <a:avLst>
              <a:gd name="adj" fmla="val 21546"/>
            </a:avLst>
          </a:prstGeom>
          <a:solidFill>
            <a:schemeClr val="accent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FC1B27-9C90-43CF-984D-798F8D848E6E}"/>
              </a:ext>
            </a:extLst>
          </p:cNvPr>
          <p:cNvSpPr txBox="1"/>
          <p:nvPr/>
        </p:nvSpPr>
        <p:spPr>
          <a:xfrm>
            <a:off x="10020378" y="348387"/>
            <a:ext cx="1616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cs typeface="B Nazanin" panose="00000400000000000000" pitchFamily="2" charset="-78"/>
              </a:rPr>
              <a:t>اطلاعات دوره 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A43395-26D0-4294-978D-062BC58B44FA}"/>
              </a:ext>
            </a:extLst>
          </p:cNvPr>
          <p:cNvCxnSpPr/>
          <p:nvPr/>
        </p:nvCxnSpPr>
        <p:spPr>
          <a:xfrm flipH="1">
            <a:off x="299488" y="895739"/>
            <a:ext cx="115930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89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2000" t="13000" r="-3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B2DE0B1-33EF-4072-B6CD-A6DF3B90E99F}"/>
              </a:ext>
            </a:extLst>
          </p:cNvPr>
          <p:cNvSpPr txBox="1"/>
          <p:nvPr/>
        </p:nvSpPr>
        <p:spPr>
          <a:xfrm>
            <a:off x="3150765" y="2890391"/>
            <a:ext cx="5890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برنامه پیشنهادی و مصوب شورای کارآفرینی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8" name="Chevron 17">
            <a:extLst>
              <a:ext uri="{FF2B5EF4-FFF2-40B4-BE49-F238E27FC236}">
                <a16:creationId xmlns:a16="http://schemas.microsoft.com/office/drawing/2014/main" id="{DDFD8FF6-2C70-4FFE-9765-3E397A619F15}"/>
              </a:ext>
            </a:extLst>
          </p:cNvPr>
          <p:cNvSpPr/>
          <p:nvPr/>
        </p:nvSpPr>
        <p:spPr>
          <a:xfrm rot="10800000">
            <a:off x="9776509" y="300158"/>
            <a:ext cx="2103790" cy="496568"/>
          </a:xfrm>
          <a:prstGeom prst="chevron">
            <a:avLst>
              <a:gd name="adj" fmla="val 21546"/>
            </a:avLst>
          </a:prstGeom>
          <a:solidFill>
            <a:schemeClr val="accent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210C0A-004A-4B2B-B0C3-66421A78E898}"/>
              </a:ext>
            </a:extLst>
          </p:cNvPr>
          <p:cNvCxnSpPr/>
          <p:nvPr/>
        </p:nvCxnSpPr>
        <p:spPr>
          <a:xfrm flipH="1">
            <a:off x="299488" y="895739"/>
            <a:ext cx="115930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F217F6E-41E7-4118-B2CF-DD7A0F107525}"/>
              </a:ext>
            </a:extLst>
          </p:cNvPr>
          <p:cNvSpPr txBox="1"/>
          <p:nvPr/>
        </p:nvSpPr>
        <p:spPr>
          <a:xfrm>
            <a:off x="10020378" y="384871"/>
            <a:ext cx="161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اطلاعات دوره 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2" name="Chevron 16">
            <a:extLst>
              <a:ext uri="{FF2B5EF4-FFF2-40B4-BE49-F238E27FC236}">
                <a16:creationId xmlns:a16="http://schemas.microsoft.com/office/drawing/2014/main" id="{747144BA-18F5-4231-B82A-E1E2F3FA25DE}"/>
              </a:ext>
            </a:extLst>
          </p:cNvPr>
          <p:cNvSpPr/>
          <p:nvPr/>
        </p:nvSpPr>
        <p:spPr>
          <a:xfrm rot="10800000">
            <a:off x="7370194" y="300157"/>
            <a:ext cx="2406315" cy="496569"/>
          </a:xfrm>
          <a:prstGeom prst="chevron">
            <a:avLst>
              <a:gd name="adj" fmla="val 21546"/>
            </a:avLst>
          </a:prstGeom>
          <a:solidFill>
            <a:schemeClr val="accent3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961783-4362-404B-B2C7-3D01B8DB4FEF}"/>
              </a:ext>
            </a:extLst>
          </p:cNvPr>
          <p:cNvSpPr txBox="1"/>
          <p:nvPr/>
        </p:nvSpPr>
        <p:spPr>
          <a:xfrm>
            <a:off x="7370194" y="376380"/>
            <a:ext cx="2406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برنامه پیشنهادی و مصوب دوره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514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2000" t="1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B2DE0B1-33EF-4072-B6CD-A6DF3B90E99F}"/>
              </a:ext>
            </a:extLst>
          </p:cNvPr>
          <p:cNvSpPr txBox="1"/>
          <p:nvPr/>
        </p:nvSpPr>
        <p:spPr>
          <a:xfrm>
            <a:off x="3982987" y="1354945"/>
            <a:ext cx="684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فعالیت ها و اقدامات انجام گرفته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F253D2-22B7-45A0-83F2-0CED9AA850E2}"/>
              </a:ext>
            </a:extLst>
          </p:cNvPr>
          <p:cNvSpPr txBox="1"/>
          <p:nvPr/>
        </p:nvSpPr>
        <p:spPr>
          <a:xfrm>
            <a:off x="1843025" y="2228671"/>
            <a:ext cx="8985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خلاصه فعالیت‌های مفید انجام شده در طول دوره فرصت مطالعاتی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 </a:t>
            </a:r>
          </a:p>
          <a:p>
            <a:pPr algn="ctr" rtl="1"/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(حداکثر مدت زمان ارائه 15 دقیقه می</a:t>
            </a:r>
            <a:r>
              <a:rPr lang="en-US" sz="24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باشد.)</a:t>
            </a:r>
            <a:endParaRPr lang="en-US" sz="24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Chevron 17">
            <a:extLst>
              <a:ext uri="{FF2B5EF4-FFF2-40B4-BE49-F238E27FC236}">
                <a16:creationId xmlns:a16="http://schemas.microsoft.com/office/drawing/2014/main" id="{8E39719D-CE6B-4123-BEFE-4C83F47EA6CE}"/>
              </a:ext>
            </a:extLst>
          </p:cNvPr>
          <p:cNvSpPr/>
          <p:nvPr/>
        </p:nvSpPr>
        <p:spPr>
          <a:xfrm rot="10800000">
            <a:off x="9776509" y="300158"/>
            <a:ext cx="2103790" cy="496568"/>
          </a:xfrm>
          <a:prstGeom prst="chevron">
            <a:avLst>
              <a:gd name="adj" fmla="val 21546"/>
            </a:avLst>
          </a:prstGeom>
          <a:solidFill>
            <a:schemeClr val="accent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5AA37F-3B00-47C4-AA78-0B173DFC825F}"/>
              </a:ext>
            </a:extLst>
          </p:cNvPr>
          <p:cNvCxnSpPr/>
          <p:nvPr/>
        </p:nvCxnSpPr>
        <p:spPr>
          <a:xfrm flipH="1">
            <a:off x="299488" y="895739"/>
            <a:ext cx="115930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40BD28F-6B25-4451-A667-47388F3B15D7}"/>
              </a:ext>
            </a:extLst>
          </p:cNvPr>
          <p:cNvSpPr txBox="1"/>
          <p:nvPr/>
        </p:nvSpPr>
        <p:spPr>
          <a:xfrm>
            <a:off x="10020378" y="384871"/>
            <a:ext cx="161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اطلاعات دوره 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Chevron 16">
            <a:extLst>
              <a:ext uri="{FF2B5EF4-FFF2-40B4-BE49-F238E27FC236}">
                <a16:creationId xmlns:a16="http://schemas.microsoft.com/office/drawing/2014/main" id="{C879EFA8-0818-471B-A308-E98AD217DDCD}"/>
              </a:ext>
            </a:extLst>
          </p:cNvPr>
          <p:cNvSpPr/>
          <p:nvPr/>
        </p:nvSpPr>
        <p:spPr>
          <a:xfrm rot="10800000">
            <a:off x="7370194" y="300157"/>
            <a:ext cx="2406315" cy="496569"/>
          </a:xfrm>
          <a:prstGeom prst="chevron">
            <a:avLst>
              <a:gd name="adj" fmla="val 21546"/>
            </a:avLst>
          </a:prstGeom>
          <a:solidFill>
            <a:schemeClr val="accent3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B80477-1F8F-4714-BA2B-3D7F40B8628F}"/>
              </a:ext>
            </a:extLst>
          </p:cNvPr>
          <p:cNvSpPr txBox="1"/>
          <p:nvPr/>
        </p:nvSpPr>
        <p:spPr>
          <a:xfrm>
            <a:off x="7370194" y="376380"/>
            <a:ext cx="2406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برنامه پیشنهادی و مصوب دوره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12" name="Chevron 15">
            <a:extLst>
              <a:ext uri="{FF2B5EF4-FFF2-40B4-BE49-F238E27FC236}">
                <a16:creationId xmlns:a16="http://schemas.microsoft.com/office/drawing/2014/main" id="{F77C8AFA-3492-4457-8444-11CC3032C1FE}"/>
              </a:ext>
            </a:extLst>
          </p:cNvPr>
          <p:cNvSpPr/>
          <p:nvPr/>
        </p:nvSpPr>
        <p:spPr>
          <a:xfrm rot="10800000">
            <a:off x="5159807" y="300149"/>
            <a:ext cx="2210383" cy="496571"/>
          </a:xfrm>
          <a:prstGeom prst="chevron">
            <a:avLst>
              <a:gd name="adj" fmla="val 21546"/>
            </a:avLst>
          </a:prstGeom>
          <a:solidFill>
            <a:schemeClr val="accent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E1DC8E-EDBB-4563-BC20-C0A548C4AB78}"/>
              </a:ext>
            </a:extLst>
          </p:cNvPr>
          <p:cNvSpPr txBox="1"/>
          <p:nvPr/>
        </p:nvSpPr>
        <p:spPr>
          <a:xfrm>
            <a:off x="5143765" y="376380"/>
            <a:ext cx="22103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فعالیت و اقدامات مفید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17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858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2000" t="1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10FB05-1E17-4FB1-95BC-DBC4A2D15926}"/>
              </a:ext>
            </a:extLst>
          </p:cNvPr>
          <p:cNvSpPr txBox="1"/>
          <p:nvPr/>
        </p:nvSpPr>
        <p:spPr>
          <a:xfrm>
            <a:off x="1843025" y="2302732"/>
            <a:ext cx="898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مهمترین دستاوردها و نتایج فرصت مطالعاتی 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5" name="Chevron 17">
            <a:extLst>
              <a:ext uri="{FF2B5EF4-FFF2-40B4-BE49-F238E27FC236}">
                <a16:creationId xmlns:a16="http://schemas.microsoft.com/office/drawing/2014/main" id="{9AC45E82-2E8F-4BD8-A68D-B6B6C6D365B4}"/>
              </a:ext>
            </a:extLst>
          </p:cNvPr>
          <p:cNvSpPr/>
          <p:nvPr/>
        </p:nvSpPr>
        <p:spPr>
          <a:xfrm rot="10800000">
            <a:off x="9776509" y="300158"/>
            <a:ext cx="2103790" cy="496568"/>
          </a:xfrm>
          <a:prstGeom prst="chevron">
            <a:avLst>
              <a:gd name="adj" fmla="val 21546"/>
            </a:avLst>
          </a:prstGeom>
          <a:solidFill>
            <a:schemeClr val="accent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3D63E4-8424-4374-88E0-07A8592B3051}"/>
              </a:ext>
            </a:extLst>
          </p:cNvPr>
          <p:cNvCxnSpPr/>
          <p:nvPr/>
        </p:nvCxnSpPr>
        <p:spPr>
          <a:xfrm flipH="1">
            <a:off x="299488" y="895739"/>
            <a:ext cx="115930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228B550-880D-4FCA-8A51-7D07D54C1A67}"/>
              </a:ext>
            </a:extLst>
          </p:cNvPr>
          <p:cNvSpPr txBox="1"/>
          <p:nvPr/>
        </p:nvSpPr>
        <p:spPr>
          <a:xfrm>
            <a:off x="10020378" y="384871"/>
            <a:ext cx="161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اطلاعات دوره 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8" name="Chevron 16">
            <a:extLst>
              <a:ext uri="{FF2B5EF4-FFF2-40B4-BE49-F238E27FC236}">
                <a16:creationId xmlns:a16="http://schemas.microsoft.com/office/drawing/2014/main" id="{5E337D6A-6FDF-413C-B402-FD933F8C485D}"/>
              </a:ext>
            </a:extLst>
          </p:cNvPr>
          <p:cNvSpPr/>
          <p:nvPr/>
        </p:nvSpPr>
        <p:spPr>
          <a:xfrm rot="10800000">
            <a:off x="7370194" y="300157"/>
            <a:ext cx="2406315" cy="496569"/>
          </a:xfrm>
          <a:prstGeom prst="chevron">
            <a:avLst>
              <a:gd name="adj" fmla="val 21546"/>
            </a:avLst>
          </a:prstGeom>
          <a:solidFill>
            <a:schemeClr val="accent3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886AE6-4E61-4E06-ABC3-C5150FD868F0}"/>
              </a:ext>
            </a:extLst>
          </p:cNvPr>
          <p:cNvSpPr txBox="1"/>
          <p:nvPr/>
        </p:nvSpPr>
        <p:spPr>
          <a:xfrm>
            <a:off x="7370194" y="376380"/>
            <a:ext cx="2406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برنامه پیشنهادی و مصوب دوره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11" name="Chevron 15">
            <a:extLst>
              <a:ext uri="{FF2B5EF4-FFF2-40B4-BE49-F238E27FC236}">
                <a16:creationId xmlns:a16="http://schemas.microsoft.com/office/drawing/2014/main" id="{3B31FD74-D302-4EF3-B7FE-80197CCE0DF2}"/>
              </a:ext>
            </a:extLst>
          </p:cNvPr>
          <p:cNvSpPr/>
          <p:nvPr/>
        </p:nvSpPr>
        <p:spPr>
          <a:xfrm rot="10800000">
            <a:off x="5159807" y="300149"/>
            <a:ext cx="2210383" cy="496571"/>
          </a:xfrm>
          <a:prstGeom prst="chevron">
            <a:avLst>
              <a:gd name="adj" fmla="val 21546"/>
            </a:avLst>
          </a:prstGeom>
          <a:solidFill>
            <a:schemeClr val="accent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9C2D5-41FE-4BA5-952D-5BA531C8A7DF}"/>
              </a:ext>
            </a:extLst>
          </p:cNvPr>
          <p:cNvSpPr txBox="1"/>
          <p:nvPr/>
        </p:nvSpPr>
        <p:spPr>
          <a:xfrm>
            <a:off x="5143765" y="376380"/>
            <a:ext cx="22103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فعالیت و اقدامات مفید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1700" dirty="0">
              <a:cs typeface="B Nazanin" panose="00000400000000000000" pitchFamily="2" charset="-78"/>
            </a:endParaRPr>
          </a:p>
        </p:txBody>
      </p:sp>
      <p:sp>
        <p:nvSpPr>
          <p:cNvPr id="13" name="Chevron 14">
            <a:extLst>
              <a:ext uri="{FF2B5EF4-FFF2-40B4-BE49-F238E27FC236}">
                <a16:creationId xmlns:a16="http://schemas.microsoft.com/office/drawing/2014/main" id="{E5E19360-26D5-48CB-B55E-A7D7CD3FA358}"/>
              </a:ext>
            </a:extLst>
          </p:cNvPr>
          <p:cNvSpPr/>
          <p:nvPr/>
        </p:nvSpPr>
        <p:spPr>
          <a:xfrm rot="10800000">
            <a:off x="2745467" y="300147"/>
            <a:ext cx="2406315" cy="496566"/>
          </a:xfrm>
          <a:prstGeom prst="chevron">
            <a:avLst>
              <a:gd name="adj" fmla="val 21546"/>
            </a:avLst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205CC1-5F60-46D7-A746-1665F7E0DD26}"/>
              </a:ext>
            </a:extLst>
          </p:cNvPr>
          <p:cNvSpPr txBox="1"/>
          <p:nvPr/>
        </p:nvSpPr>
        <p:spPr>
          <a:xfrm>
            <a:off x="2888103" y="345602"/>
            <a:ext cx="2210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2400" b="1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دستاوردها  و نتایج </a:t>
            </a:r>
            <a:endParaRPr kumimoji="0" lang="en-US" sz="2400" b="1" i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1BA9CF-2F8D-4D56-ABCB-D091C7039A39}"/>
              </a:ext>
            </a:extLst>
          </p:cNvPr>
          <p:cNvSpPr txBox="1"/>
          <p:nvPr/>
        </p:nvSpPr>
        <p:spPr>
          <a:xfrm>
            <a:off x="3982987" y="1354945"/>
            <a:ext cx="684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دستاورد ها و نتایج بدست آمده</a:t>
            </a:r>
          </a:p>
        </p:txBody>
      </p:sp>
    </p:spTree>
    <p:extLst>
      <p:ext uri="{BB962C8B-B14F-4D97-AF65-F5344CB8AC3E}">
        <p14:creationId xmlns:p14="http://schemas.microsoft.com/office/powerpoint/2010/main" val="46051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2000" t="1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E8FD81B-3207-4864-A5ED-0ABDC22CECC7}"/>
              </a:ext>
            </a:extLst>
          </p:cNvPr>
          <p:cNvSpPr txBox="1"/>
          <p:nvPr/>
        </p:nvSpPr>
        <p:spPr>
          <a:xfrm>
            <a:off x="1843025" y="2228671"/>
            <a:ext cx="8985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موانع و مشکلات مهم در مسیر شناسایی مکان مناسب براي فرصت مطالعاتی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مشکلات و چالش‌هاي احتمالی در طول دوره فرصت مطالعاتی 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پیشنهادات در راستاي افزایش اثربخشی دوره‌هاي فرصت مطالعاتی در جامعه و صنعت  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7" name="Chevron 17">
            <a:extLst>
              <a:ext uri="{FF2B5EF4-FFF2-40B4-BE49-F238E27FC236}">
                <a16:creationId xmlns:a16="http://schemas.microsoft.com/office/drawing/2014/main" id="{9839D49C-AD83-4C89-B966-37F4BAB461ED}"/>
              </a:ext>
            </a:extLst>
          </p:cNvPr>
          <p:cNvSpPr/>
          <p:nvPr/>
        </p:nvSpPr>
        <p:spPr>
          <a:xfrm rot="10800000">
            <a:off x="9776509" y="300158"/>
            <a:ext cx="2103790" cy="496568"/>
          </a:xfrm>
          <a:prstGeom prst="chevron">
            <a:avLst>
              <a:gd name="adj" fmla="val 21546"/>
            </a:avLst>
          </a:prstGeom>
          <a:solidFill>
            <a:schemeClr val="accent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F24B7C3-F494-4E47-8B23-25B738A73EC3}"/>
              </a:ext>
            </a:extLst>
          </p:cNvPr>
          <p:cNvCxnSpPr/>
          <p:nvPr/>
        </p:nvCxnSpPr>
        <p:spPr>
          <a:xfrm flipH="1">
            <a:off x="299488" y="895739"/>
            <a:ext cx="115930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181C648-75A2-43E0-9BCF-503760126D9B}"/>
              </a:ext>
            </a:extLst>
          </p:cNvPr>
          <p:cNvSpPr txBox="1"/>
          <p:nvPr/>
        </p:nvSpPr>
        <p:spPr>
          <a:xfrm>
            <a:off x="10020378" y="384871"/>
            <a:ext cx="161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اطلاعات دوره 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1" name="Chevron 16">
            <a:extLst>
              <a:ext uri="{FF2B5EF4-FFF2-40B4-BE49-F238E27FC236}">
                <a16:creationId xmlns:a16="http://schemas.microsoft.com/office/drawing/2014/main" id="{689BE5C0-278F-4BC3-BD87-E2E37CFDFFF8}"/>
              </a:ext>
            </a:extLst>
          </p:cNvPr>
          <p:cNvSpPr/>
          <p:nvPr/>
        </p:nvSpPr>
        <p:spPr>
          <a:xfrm rot="10800000">
            <a:off x="7370194" y="300157"/>
            <a:ext cx="2406315" cy="496569"/>
          </a:xfrm>
          <a:prstGeom prst="chevron">
            <a:avLst>
              <a:gd name="adj" fmla="val 21546"/>
            </a:avLst>
          </a:prstGeom>
          <a:solidFill>
            <a:schemeClr val="accent3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1E378D-AE94-4FBE-B864-44D4E9DEA12C}"/>
              </a:ext>
            </a:extLst>
          </p:cNvPr>
          <p:cNvSpPr txBox="1"/>
          <p:nvPr/>
        </p:nvSpPr>
        <p:spPr>
          <a:xfrm>
            <a:off x="7370194" y="376380"/>
            <a:ext cx="2406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برنامه پیشنهادی و مصوب دوره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13" name="Chevron 15">
            <a:extLst>
              <a:ext uri="{FF2B5EF4-FFF2-40B4-BE49-F238E27FC236}">
                <a16:creationId xmlns:a16="http://schemas.microsoft.com/office/drawing/2014/main" id="{7D09959A-847C-4C23-A9B9-679A8C465D93}"/>
              </a:ext>
            </a:extLst>
          </p:cNvPr>
          <p:cNvSpPr/>
          <p:nvPr/>
        </p:nvSpPr>
        <p:spPr>
          <a:xfrm rot="10800000">
            <a:off x="5159807" y="300149"/>
            <a:ext cx="2210383" cy="496571"/>
          </a:xfrm>
          <a:prstGeom prst="chevron">
            <a:avLst>
              <a:gd name="adj" fmla="val 21546"/>
            </a:avLst>
          </a:prstGeom>
          <a:solidFill>
            <a:schemeClr val="accent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D63772-6EC2-4EDB-B365-F73DE25AFC84}"/>
              </a:ext>
            </a:extLst>
          </p:cNvPr>
          <p:cNvSpPr txBox="1"/>
          <p:nvPr/>
        </p:nvSpPr>
        <p:spPr>
          <a:xfrm>
            <a:off x="5143765" y="376380"/>
            <a:ext cx="22103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0" lang="fa-IR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B Nazanin" panose="00000400000000000000" pitchFamily="2" charset="-78"/>
              </a:rPr>
              <a:t>فعالیت و اقدامات مفید</a:t>
            </a:r>
            <a:endParaRPr kumimoji="0" lang="en-US" sz="17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B Nazanin" panose="00000400000000000000" pitchFamily="2" charset="-78"/>
            </a:endParaRPr>
          </a:p>
          <a:p>
            <a:pPr algn="ctr" rtl="1"/>
            <a:endParaRPr lang="en-US" sz="1700" dirty="0">
              <a:cs typeface="B Nazanin" panose="00000400000000000000" pitchFamily="2" charset="-78"/>
            </a:endParaRPr>
          </a:p>
        </p:txBody>
      </p:sp>
      <p:sp>
        <p:nvSpPr>
          <p:cNvPr id="15" name="Chevron 14">
            <a:extLst>
              <a:ext uri="{FF2B5EF4-FFF2-40B4-BE49-F238E27FC236}">
                <a16:creationId xmlns:a16="http://schemas.microsoft.com/office/drawing/2014/main" id="{64C87631-5DA4-45FA-9CCD-104601B150C5}"/>
              </a:ext>
            </a:extLst>
          </p:cNvPr>
          <p:cNvSpPr/>
          <p:nvPr/>
        </p:nvSpPr>
        <p:spPr>
          <a:xfrm rot="10800000">
            <a:off x="2745467" y="300147"/>
            <a:ext cx="2406315" cy="496566"/>
          </a:xfrm>
          <a:prstGeom prst="chevron">
            <a:avLst>
              <a:gd name="adj" fmla="val 21546"/>
            </a:avLst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hevron 4">
            <a:extLst>
              <a:ext uri="{FF2B5EF4-FFF2-40B4-BE49-F238E27FC236}">
                <a16:creationId xmlns:a16="http://schemas.microsoft.com/office/drawing/2014/main" id="{D5445C9C-7330-4A25-866E-470794C36DDF}"/>
              </a:ext>
            </a:extLst>
          </p:cNvPr>
          <p:cNvSpPr/>
          <p:nvPr/>
        </p:nvSpPr>
        <p:spPr>
          <a:xfrm rot="10800000">
            <a:off x="315310" y="279938"/>
            <a:ext cx="2406315" cy="516776"/>
          </a:xfrm>
          <a:prstGeom prst="chevron">
            <a:avLst>
              <a:gd name="adj" fmla="val 21546"/>
            </a:avLst>
          </a:prstGeom>
          <a:solidFill>
            <a:schemeClr val="accent6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94740B-A2AA-40C6-AC49-60C189945B7A}"/>
              </a:ext>
            </a:extLst>
          </p:cNvPr>
          <p:cNvSpPr txBox="1"/>
          <p:nvPr/>
        </p:nvSpPr>
        <p:spPr>
          <a:xfrm>
            <a:off x="344761" y="345602"/>
            <a:ext cx="23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چالش‌ها و پیشنهادات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62D395-A5C9-40E3-A208-C95991CBADAA}"/>
              </a:ext>
            </a:extLst>
          </p:cNvPr>
          <p:cNvSpPr txBox="1"/>
          <p:nvPr/>
        </p:nvSpPr>
        <p:spPr>
          <a:xfrm>
            <a:off x="2736352" y="376380"/>
            <a:ext cx="23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دستاوردها و نتایج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44DA47-8150-4860-A691-3F7DBDDC9A00}"/>
              </a:ext>
            </a:extLst>
          </p:cNvPr>
          <p:cNvSpPr txBox="1"/>
          <p:nvPr/>
        </p:nvSpPr>
        <p:spPr>
          <a:xfrm>
            <a:off x="3982987" y="1354945"/>
            <a:ext cx="684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چالش ها و پیشنهادات</a:t>
            </a:r>
          </a:p>
        </p:txBody>
      </p:sp>
    </p:spTree>
    <p:extLst>
      <p:ext uri="{BB962C8B-B14F-4D97-AF65-F5344CB8AC3E}">
        <p14:creationId xmlns:p14="http://schemas.microsoft.com/office/powerpoint/2010/main" val="319513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D22E105-70F4-40A9-90A0-623DF45574D0}"/>
              </a:ext>
            </a:extLst>
          </p:cNvPr>
          <p:cNvSpPr txBox="1">
            <a:spLocks/>
          </p:cNvSpPr>
          <p:nvPr/>
        </p:nvSpPr>
        <p:spPr>
          <a:xfrm>
            <a:off x="1625206" y="2879602"/>
            <a:ext cx="7250184" cy="54939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lnSpc>
                <a:spcPct val="150000"/>
              </a:lnSpc>
            </a:pPr>
            <a:r>
              <a:rPr lang="fa-IR" sz="7200" b="1" dirty="0">
                <a:cs typeface="B Nazanin" panose="00000400000000000000" pitchFamily="2" charset="-78"/>
              </a:rPr>
              <a:t>با تشکر از توجه شما</a:t>
            </a:r>
            <a:endParaRPr lang="en-US" sz="7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3212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Value_chain_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1563</TotalTime>
  <Words>268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IPT Nazanin</vt:lpstr>
      <vt:lpstr>NPINazanin</vt:lpstr>
      <vt:lpstr>Office Theme</vt:lpstr>
      <vt:lpstr>PowerPoint Presentation</vt:lpstr>
      <vt:lpstr>فهرست مطالب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Behnam Mirzaei</dc:creator>
  <cp:lastModifiedBy>Behnam Mirzaei</cp:lastModifiedBy>
  <cp:revision>11</cp:revision>
  <dcterms:created xsi:type="dcterms:W3CDTF">2023-01-21T09:57:17Z</dcterms:created>
  <dcterms:modified xsi:type="dcterms:W3CDTF">2023-01-23T08:05:15Z</dcterms:modified>
</cp:coreProperties>
</file>